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43" d="100"/>
          <a:sy n="43" d="100"/>
        </p:scale>
        <p:origin x="72" y="15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6E6A5A-93E6-4A0B-98CA-A9B91EEF035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377499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E6A5A-93E6-4A0B-98CA-A9B91EEF035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257012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E6A5A-93E6-4A0B-98CA-A9B91EEF035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129723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E6A5A-93E6-4A0B-98CA-A9B91EEF035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13040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6E6A5A-93E6-4A0B-98CA-A9B91EEF035D}"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53619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6E6A5A-93E6-4A0B-98CA-A9B91EEF035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247800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6E6A5A-93E6-4A0B-98CA-A9B91EEF035D}"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367297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6E6A5A-93E6-4A0B-98CA-A9B91EEF035D}"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29545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E6A5A-93E6-4A0B-98CA-A9B91EEF035D}"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34950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E6A5A-93E6-4A0B-98CA-A9B91EEF035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421770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E6A5A-93E6-4A0B-98CA-A9B91EEF035D}"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EFC87-15B3-4CDC-804E-5D2104B7E8D4}" type="slidenum">
              <a:rPr lang="en-US" smtClean="0"/>
              <a:t>‹#›</a:t>
            </a:fld>
            <a:endParaRPr lang="en-US"/>
          </a:p>
        </p:txBody>
      </p:sp>
    </p:spTree>
    <p:extLst>
      <p:ext uri="{BB962C8B-B14F-4D97-AF65-F5344CB8AC3E}">
        <p14:creationId xmlns:p14="http://schemas.microsoft.com/office/powerpoint/2010/main" val="364152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E6A5A-93E6-4A0B-98CA-A9B91EEF035D}" type="datetimeFigureOut">
              <a:rPr lang="en-US" smtClean="0"/>
              <a:t>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EFC87-15B3-4CDC-804E-5D2104B7E8D4}" type="slidenum">
              <a:rPr lang="en-US" smtClean="0"/>
              <a:t>‹#›</a:t>
            </a:fld>
            <a:endParaRPr lang="en-US"/>
          </a:p>
        </p:txBody>
      </p:sp>
    </p:spTree>
    <p:extLst>
      <p:ext uri="{BB962C8B-B14F-4D97-AF65-F5344CB8AC3E}">
        <p14:creationId xmlns:p14="http://schemas.microsoft.com/office/powerpoint/2010/main" val="387314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Cost Analysis Guidance for Information Requested from Financial Officer</a:t>
            </a:r>
            <a:endParaRPr lang="en-US" dirty="0"/>
          </a:p>
        </p:txBody>
      </p:sp>
    </p:spTree>
    <p:extLst>
      <p:ext uri="{BB962C8B-B14F-4D97-AF65-F5344CB8AC3E}">
        <p14:creationId xmlns:p14="http://schemas.microsoft.com/office/powerpoint/2010/main" val="1220394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Sponsored Program Administration (SPA</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If an employee’s salary is coded in IBIS as Departmental Administration, their salaries cannot also be considered SPA</a:t>
            </a:r>
          </a:p>
          <a:p>
            <a:r>
              <a:rPr lang="en-US" dirty="0" smtClean="0"/>
              <a:t>If IBIS has been coded incorrectly and the books have been closed, inform Cost Analysis so a manual adjustment can be made</a:t>
            </a:r>
          </a:p>
          <a:p>
            <a:r>
              <a:rPr lang="en-US" dirty="0" smtClean="0"/>
              <a:t>The sum of SPA and Departmental Administration (DA) cannot exceed the total salaries in IBIS</a:t>
            </a:r>
          </a:p>
          <a:p>
            <a:r>
              <a:rPr lang="en-US" dirty="0" smtClean="0"/>
              <a:t>Maintain support for the amounts provided in the event of an audit</a:t>
            </a:r>
            <a:endParaRPr lang="en-US" dirty="0"/>
          </a:p>
        </p:txBody>
      </p:sp>
    </p:spTree>
    <p:extLst>
      <p:ext uri="{BB962C8B-B14F-4D97-AF65-F5344CB8AC3E}">
        <p14:creationId xmlns:p14="http://schemas.microsoft.com/office/powerpoint/2010/main" val="171166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Departmental Administration (DA)</a:t>
            </a:r>
            <a:endParaRPr lang="en-US" dirty="0"/>
          </a:p>
        </p:txBody>
      </p:sp>
      <p:sp>
        <p:nvSpPr>
          <p:cNvPr id="3" name="Content Placeholder 2"/>
          <p:cNvSpPr>
            <a:spLocks noGrp="1"/>
          </p:cNvSpPr>
          <p:nvPr>
            <p:ph idx="1"/>
          </p:nvPr>
        </p:nvSpPr>
        <p:spPr/>
        <p:txBody>
          <a:bodyPr/>
          <a:lstStyle/>
          <a:p>
            <a:r>
              <a:rPr lang="en-US" dirty="0" smtClean="0"/>
              <a:t>Expenses incurred for administrative and supporting services that benefit common departmental activities or objectives in:</a:t>
            </a:r>
          </a:p>
          <a:p>
            <a:pPr lvl="1"/>
            <a:r>
              <a:rPr lang="en-US" dirty="0" smtClean="0"/>
              <a:t>Academic dean’s offices</a:t>
            </a:r>
          </a:p>
          <a:p>
            <a:pPr lvl="1"/>
            <a:r>
              <a:rPr lang="en-US" dirty="0" smtClean="0"/>
              <a:t>Academic departments and divisions</a:t>
            </a:r>
          </a:p>
          <a:p>
            <a:pPr lvl="1"/>
            <a:r>
              <a:rPr lang="en-US" dirty="0" smtClean="0"/>
              <a:t>Organized research units</a:t>
            </a:r>
            <a:endParaRPr lang="en-US" dirty="0"/>
          </a:p>
        </p:txBody>
      </p:sp>
    </p:spTree>
    <p:extLst>
      <p:ext uri="{BB962C8B-B14F-4D97-AF65-F5344CB8AC3E}">
        <p14:creationId xmlns:p14="http://schemas.microsoft.com/office/powerpoint/2010/main" val="338195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Departmental Administration (DA) Salaries</a:t>
            </a:r>
            <a:endParaRPr lang="en-US" dirty="0"/>
          </a:p>
        </p:txBody>
      </p:sp>
      <p:sp>
        <p:nvSpPr>
          <p:cNvPr id="3" name="Content Placeholder 2"/>
          <p:cNvSpPr>
            <a:spLocks noGrp="1"/>
          </p:cNvSpPr>
          <p:nvPr>
            <p:ph idx="1"/>
          </p:nvPr>
        </p:nvSpPr>
        <p:spPr/>
        <p:txBody>
          <a:bodyPr/>
          <a:lstStyle/>
          <a:p>
            <a:r>
              <a:rPr lang="en-US" dirty="0" smtClean="0"/>
              <a:t>All department administration salaries must be marked in IBIS with .1 indicator</a:t>
            </a:r>
            <a:endParaRPr lang="en-US" dirty="0"/>
          </a:p>
        </p:txBody>
      </p:sp>
    </p:spTree>
    <p:extLst>
      <p:ext uri="{BB962C8B-B14F-4D97-AF65-F5344CB8AC3E}">
        <p14:creationId xmlns:p14="http://schemas.microsoft.com/office/powerpoint/2010/main" val="359819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Departmental Administration (DA) Wages</a:t>
            </a:r>
            <a:endParaRPr lang="en-US" dirty="0"/>
          </a:p>
        </p:txBody>
      </p:sp>
      <p:sp>
        <p:nvSpPr>
          <p:cNvPr id="3" name="Content Placeholder 2"/>
          <p:cNvSpPr>
            <a:spLocks noGrp="1"/>
          </p:cNvSpPr>
          <p:nvPr>
            <p:ph idx="1"/>
          </p:nvPr>
        </p:nvSpPr>
        <p:spPr/>
        <p:txBody>
          <a:bodyPr/>
          <a:lstStyle/>
          <a:p>
            <a:r>
              <a:rPr lang="en-US" dirty="0" smtClean="0"/>
              <a:t>Typically, Cost Analysis will provide a listing of all general funds wages in your administrative area</a:t>
            </a:r>
          </a:p>
          <a:p>
            <a:r>
              <a:rPr lang="en-US" dirty="0" smtClean="0"/>
              <a:t>Review each for classification as DA</a:t>
            </a:r>
            <a:endParaRPr lang="en-US" dirty="0"/>
          </a:p>
        </p:txBody>
      </p:sp>
    </p:spTree>
    <p:extLst>
      <p:ext uri="{BB962C8B-B14F-4D97-AF65-F5344CB8AC3E}">
        <p14:creationId xmlns:p14="http://schemas.microsoft.com/office/powerpoint/2010/main" val="3602018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Sharing</a:t>
            </a:r>
            <a:endParaRPr lang="en-US" dirty="0"/>
          </a:p>
        </p:txBody>
      </p:sp>
      <p:sp>
        <p:nvSpPr>
          <p:cNvPr id="3" name="Content Placeholder 2"/>
          <p:cNvSpPr>
            <a:spLocks noGrp="1"/>
          </p:cNvSpPr>
          <p:nvPr>
            <p:ph idx="1"/>
          </p:nvPr>
        </p:nvSpPr>
        <p:spPr/>
        <p:txBody>
          <a:bodyPr/>
          <a:lstStyle/>
          <a:p>
            <a:r>
              <a:rPr lang="en-US" dirty="0" smtClean="0"/>
              <a:t>Types:</a:t>
            </a:r>
          </a:p>
          <a:p>
            <a:pPr lvl="1"/>
            <a:r>
              <a:rPr lang="en-US" dirty="0" smtClean="0"/>
              <a:t>Mandatory (M) – required as a condition to receive an award </a:t>
            </a:r>
          </a:p>
          <a:p>
            <a:pPr lvl="1"/>
            <a:r>
              <a:rPr lang="en-US" dirty="0" smtClean="0"/>
              <a:t>Voluntary committed (VC) – committed by the University through the inclusion in the proposal as a specific commitment</a:t>
            </a:r>
          </a:p>
          <a:p>
            <a:pPr lvl="1"/>
            <a:r>
              <a:rPr lang="en-US" dirty="0" smtClean="0"/>
              <a:t>Voluntary uncommitted (VU) – University expenses (i.e., faculty salaries) over and above that which is committed and budgeted for in a sponsored agreement</a:t>
            </a:r>
          </a:p>
          <a:p>
            <a:pPr marL="457200" lvl="1" indent="0">
              <a:buNone/>
            </a:pPr>
            <a:endParaRPr lang="en-US" dirty="0"/>
          </a:p>
          <a:p>
            <a:pPr marL="457200" lvl="1" indent="0">
              <a:buNone/>
            </a:pPr>
            <a:r>
              <a:rPr lang="en-US" dirty="0" smtClean="0"/>
              <a:t>See RAG-10</a:t>
            </a:r>
          </a:p>
          <a:p>
            <a:pPr marL="457200" lvl="1" indent="0">
              <a:buNone/>
            </a:pPr>
            <a:r>
              <a:rPr lang="en-US" dirty="0" smtClean="0"/>
              <a:t>2 CFR 200.306</a:t>
            </a:r>
          </a:p>
        </p:txBody>
      </p:sp>
    </p:spTree>
    <p:extLst>
      <p:ext uri="{BB962C8B-B14F-4D97-AF65-F5344CB8AC3E}">
        <p14:creationId xmlns:p14="http://schemas.microsoft.com/office/powerpoint/2010/main" val="2441735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a:t>
            </a:r>
            <a:r>
              <a:rPr lang="en-US" dirty="0" smtClean="0"/>
              <a:t>Sharing cont..</a:t>
            </a:r>
            <a:endParaRPr lang="en-US" dirty="0"/>
          </a:p>
        </p:txBody>
      </p:sp>
      <p:sp>
        <p:nvSpPr>
          <p:cNvPr id="3" name="Content Placeholder 2"/>
          <p:cNvSpPr>
            <a:spLocks noGrp="1"/>
          </p:cNvSpPr>
          <p:nvPr>
            <p:ph idx="1"/>
          </p:nvPr>
        </p:nvSpPr>
        <p:spPr/>
        <p:txBody>
          <a:bodyPr>
            <a:normAutofit fontScale="92500"/>
          </a:bodyPr>
          <a:lstStyle/>
          <a:p>
            <a:r>
              <a:rPr lang="en-US" dirty="0" smtClean="0"/>
              <a:t>All costs included in the cost share budget must be verifiable, allowable, allocable, reasonable and necessary for completion of the project</a:t>
            </a:r>
          </a:p>
          <a:p>
            <a:r>
              <a:rPr lang="en-US" dirty="0" smtClean="0"/>
              <a:t>Costs included as cost share on one project cannot be used as cost share on any other Federal award</a:t>
            </a:r>
          </a:p>
          <a:p>
            <a:r>
              <a:rPr lang="en-US" dirty="0" smtClean="0"/>
              <a:t>Costs paid by the Federal government cannot be used as cost share on another Federal project</a:t>
            </a:r>
          </a:p>
          <a:p>
            <a:r>
              <a:rPr lang="en-US" dirty="0" smtClean="0"/>
              <a:t>If the cost is unallowable as a direct cost, it cannot be used as cost share</a:t>
            </a:r>
          </a:p>
          <a:p>
            <a:r>
              <a:rPr lang="en-US" dirty="0" smtClean="0"/>
              <a:t>Even though Voluntary Uncommitted is not reported to the sponsor, it must be tracked for reporting purposes</a:t>
            </a:r>
            <a:endParaRPr lang="en-US" dirty="0"/>
          </a:p>
        </p:txBody>
      </p:sp>
    </p:spTree>
    <p:extLst>
      <p:ext uri="{BB962C8B-B14F-4D97-AF65-F5344CB8AC3E}">
        <p14:creationId xmlns:p14="http://schemas.microsoft.com/office/powerpoint/2010/main" val="394300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a:t>
            </a:r>
            <a:r>
              <a:rPr lang="en-US" dirty="0" smtClean="0"/>
              <a:t>Sharing Demo</a:t>
            </a:r>
            <a:endParaRPr lang="en-US" dirty="0"/>
          </a:p>
        </p:txBody>
      </p:sp>
      <p:pic>
        <p:nvPicPr>
          <p:cNvPr id="4" name="Content Placeholder 3" descr="Picture of the Cost Share Template" title="Picture of the Cost Share Template"/>
          <p:cNvPicPr>
            <a:picLocks noGrp="1" noChangeAspect="1"/>
          </p:cNvPicPr>
          <p:nvPr>
            <p:ph idx="1"/>
          </p:nvPr>
        </p:nvPicPr>
        <p:blipFill>
          <a:blip r:embed="rId2"/>
          <a:stretch>
            <a:fillRect/>
          </a:stretch>
        </p:blipFill>
        <p:spPr>
          <a:xfrm>
            <a:off x="838200" y="2199640"/>
            <a:ext cx="10515600" cy="3603308"/>
          </a:xfrm>
          <a:prstGeom prst="rect">
            <a:avLst/>
          </a:prstGeom>
        </p:spPr>
      </p:pic>
    </p:spTree>
    <p:extLst>
      <p:ext uri="{BB962C8B-B14F-4D97-AF65-F5344CB8AC3E}">
        <p14:creationId xmlns:p14="http://schemas.microsoft.com/office/powerpoint/2010/main" val="70847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Start up Costs</a:t>
            </a:r>
            <a:endParaRPr lang="en-US" dirty="0"/>
          </a:p>
        </p:txBody>
      </p:sp>
      <p:sp>
        <p:nvSpPr>
          <p:cNvPr id="3" name="Content Placeholder 2"/>
          <p:cNvSpPr>
            <a:spLocks noGrp="1"/>
          </p:cNvSpPr>
          <p:nvPr>
            <p:ph idx="1"/>
          </p:nvPr>
        </p:nvSpPr>
        <p:spPr/>
        <p:txBody>
          <a:bodyPr/>
          <a:lstStyle/>
          <a:p>
            <a:r>
              <a:rPr lang="en-US" dirty="0" smtClean="0"/>
              <a:t>New faculty departmental research (seed money)</a:t>
            </a:r>
          </a:p>
          <a:p>
            <a:endParaRPr lang="en-US" dirty="0"/>
          </a:p>
        </p:txBody>
      </p:sp>
    </p:spTree>
    <p:extLst>
      <p:ext uri="{BB962C8B-B14F-4D97-AF65-F5344CB8AC3E}">
        <p14:creationId xmlns:p14="http://schemas.microsoft.com/office/powerpoint/2010/main" val="1885638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Start up </a:t>
            </a:r>
            <a:r>
              <a:rPr lang="en-US" dirty="0" smtClean="0"/>
              <a:t>Costs </a:t>
            </a:r>
            <a:r>
              <a:rPr lang="en-US" dirty="0" err="1" smtClean="0"/>
              <a:t>cont</a:t>
            </a:r>
            <a:r>
              <a:rPr lang="en-US" dirty="0" smtClean="0"/>
              <a:t>…</a:t>
            </a:r>
            <a:endParaRPr lang="en-US" dirty="0"/>
          </a:p>
        </p:txBody>
      </p:sp>
      <p:pic>
        <p:nvPicPr>
          <p:cNvPr id="4" name="Content Placeholder 3" descr="Picture of the Start up cost file" title="Picture of the Start up cost file"/>
          <p:cNvPicPr>
            <a:picLocks noGrp="1" noChangeAspect="1"/>
          </p:cNvPicPr>
          <p:nvPr>
            <p:ph idx="1"/>
          </p:nvPr>
        </p:nvPicPr>
        <p:blipFill>
          <a:blip r:embed="rId2"/>
          <a:stretch>
            <a:fillRect/>
          </a:stretch>
        </p:blipFill>
        <p:spPr>
          <a:xfrm>
            <a:off x="2113699" y="1825625"/>
            <a:ext cx="7964602" cy="4351338"/>
          </a:xfrm>
          <a:prstGeom prst="rect">
            <a:avLst/>
          </a:prstGeom>
        </p:spPr>
      </p:pic>
    </p:spTree>
    <p:extLst>
      <p:ext uri="{BB962C8B-B14F-4D97-AF65-F5344CB8AC3E}">
        <p14:creationId xmlns:p14="http://schemas.microsoft.com/office/powerpoint/2010/main" val="311363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F&amp;A Submission Information</a:t>
            </a:r>
            <a:endParaRPr lang="en-US" dirty="0"/>
          </a:p>
        </p:txBody>
      </p:sp>
      <p:sp>
        <p:nvSpPr>
          <p:cNvPr id="3" name="Content Placeholder 2"/>
          <p:cNvSpPr>
            <a:spLocks noGrp="1"/>
          </p:cNvSpPr>
          <p:nvPr>
            <p:ph idx="1"/>
          </p:nvPr>
        </p:nvSpPr>
        <p:spPr/>
        <p:txBody>
          <a:bodyPr/>
          <a:lstStyle/>
          <a:p>
            <a:r>
              <a:rPr lang="en-US" dirty="0" smtClean="0"/>
              <a:t>Every fiscal year, Cost Analysis requests information from FO’s to complete the actual F&amp;A submission</a:t>
            </a:r>
          </a:p>
          <a:p>
            <a:pPr lvl="1"/>
            <a:r>
              <a:rPr lang="en-US" dirty="0" smtClean="0"/>
              <a:t>Participant Support Costs</a:t>
            </a:r>
          </a:p>
          <a:p>
            <a:pPr lvl="1"/>
            <a:r>
              <a:rPr lang="en-US" dirty="0" smtClean="0"/>
              <a:t>Sponsored Program Administration</a:t>
            </a:r>
          </a:p>
          <a:p>
            <a:pPr lvl="1"/>
            <a:r>
              <a:rPr lang="en-US" dirty="0" smtClean="0"/>
              <a:t>Departmental Administration</a:t>
            </a:r>
          </a:p>
          <a:p>
            <a:pPr lvl="1"/>
            <a:r>
              <a:rPr lang="en-US" dirty="0" smtClean="0"/>
              <a:t>Startup Costs</a:t>
            </a:r>
          </a:p>
          <a:p>
            <a:pPr lvl="1"/>
            <a:r>
              <a:rPr lang="en-US" dirty="0" smtClean="0"/>
              <a:t>Cost Sharing</a:t>
            </a:r>
            <a:endParaRPr lang="en-US" dirty="0"/>
          </a:p>
        </p:txBody>
      </p:sp>
    </p:spTree>
    <p:extLst>
      <p:ext uri="{BB962C8B-B14F-4D97-AF65-F5344CB8AC3E}">
        <p14:creationId xmlns:p14="http://schemas.microsoft.com/office/powerpoint/2010/main" val="369412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 Support Costs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Direct costs for items such as stipends or subsistence allowances, travel allowances, and registration fees paid to or on behalf of participants or trainees (BUT NOT EMPLOYEES) in connection with conferences, or training projects (2 CFR 200.75)</a:t>
            </a:r>
          </a:p>
          <a:p>
            <a:r>
              <a:rPr lang="en-US" dirty="0" smtClean="0"/>
              <a:t>For a project where PSU is sponsoring an onsite conference and employees of the university (be they students or staff) are helping to manage the logistical/administrative details of said conference.   Such work would be considered part of their job duties and therefore their time should be paid for by their regular salary.  They should not also be receiving participant support funds on top of that.  </a:t>
            </a:r>
          </a:p>
          <a:p>
            <a:r>
              <a:rPr lang="en-US" dirty="0" smtClean="0"/>
              <a:t>Juxtapose that with attendance by a student or faculty member at an NSF-sponsored conference where the primary purpose is to be trained.  If the person will be a participant, not a worker at the conference, then those costs generally may be included as participant support costs.</a:t>
            </a:r>
          </a:p>
          <a:p>
            <a:endParaRPr lang="en-US" dirty="0" smtClean="0"/>
          </a:p>
          <a:p>
            <a:endParaRPr lang="en-US" dirty="0"/>
          </a:p>
        </p:txBody>
      </p:sp>
    </p:spTree>
    <p:extLst>
      <p:ext uri="{BB962C8B-B14F-4D97-AF65-F5344CB8AC3E}">
        <p14:creationId xmlns:p14="http://schemas.microsoft.com/office/powerpoint/2010/main" val="253179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 Support </a:t>
            </a:r>
            <a:r>
              <a:rPr lang="en-US" dirty="0" smtClean="0"/>
              <a:t>Costs cont..</a:t>
            </a:r>
            <a:endParaRPr lang="en-US" dirty="0"/>
          </a:p>
        </p:txBody>
      </p:sp>
      <p:sp>
        <p:nvSpPr>
          <p:cNvPr id="3" name="Content Placeholder 2"/>
          <p:cNvSpPr>
            <a:spLocks noGrp="1"/>
          </p:cNvSpPr>
          <p:nvPr>
            <p:ph idx="1"/>
          </p:nvPr>
        </p:nvSpPr>
        <p:spPr/>
        <p:txBody>
          <a:bodyPr>
            <a:normAutofit fontScale="92500"/>
          </a:bodyPr>
          <a:lstStyle/>
          <a:p>
            <a:r>
              <a:rPr lang="en-US" dirty="0" smtClean="0"/>
              <a:t>For a project where PSU is sponsoring an onsite conference and employees of the university (be they students or staff) are helping to manage the logistical/administrative details of said conference.   Such work would be considered part of their job duties and therefore their time should be paid for by their regular salary.  They should not also be receiving participant support funds on top of that.  </a:t>
            </a:r>
          </a:p>
          <a:p>
            <a:r>
              <a:rPr lang="en-US" dirty="0" smtClean="0"/>
              <a:t>Juxtapose that with attendance by a student or faculty member at an NSF-sponsored conference where the primary purpose is to be trained.  If the person will be a participant, not a worker at the conference, then those costs generally may be included as participant support costs.</a:t>
            </a:r>
          </a:p>
          <a:p>
            <a:r>
              <a:rPr lang="en-US" dirty="0" smtClean="0"/>
              <a:t>See RA-22</a:t>
            </a:r>
            <a:endParaRPr lang="en-US" dirty="0"/>
          </a:p>
        </p:txBody>
      </p:sp>
    </p:spTree>
    <p:extLst>
      <p:ext uri="{BB962C8B-B14F-4D97-AF65-F5344CB8AC3E}">
        <p14:creationId xmlns:p14="http://schemas.microsoft.com/office/powerpoint/2010/main" val="171657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 Support </a:t>
            </a:r>
            <a:r>
              <a:rPr lang="en-US" dirty="0" smtClean="0"/>
              <a:t>Costs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a:t>
            </a:r>
            <a:r>
              <a:rPr lang="en-US" dirty="0" smtClean="0"/>
              <a:t> second fund is set up in IBIS to track these costs separately.</a:t>
            </a:r>
          </a:p>
          <a:p>
            <a:endParaRPr lang="en-US" dirty="0" smtClean="0"/>
          </a:p>
          <a:p>
            <a:pPr marL="0" indent="0">
              <a:buNone/>
            </a:pPr>
            <a:r>
              <a:rPr lang="en-US" dirty="0" smtClean="0"/>
              <a:t>Example:</a:t>
            </a:r>
          </a:p>
          <a:p>
            <a:pPr marL="0" indent="0">
              <a:buNone/>
            </a:pPr>
            <a:r>
              <a:rPr lang="en-US" dirty="0" smtClean="0"/>
              <a:t>0402407   UP    62XT0 NSF Smithsonian </a:t>
            </a:r>
            <a:r>
              <a:rPr lang="en-US" dirty="0" err="1" smtClean="0"/>
              <a:t>Wrkshp</a:t>
            </a:r>
            <a:endParaRPr lang="en-US" dirty="0" smtClean="0"/>
          </a:p>
          <a:p>
            <a:pPr marL="0" indent="0">
              <a:buNone/>
            </a:pPr>
            <a:r>
              <a:rPr lang="en-US" dirty="0" smtClean="0"/>
              <a:t>0402407   UP    62XU0 NSF Smithsonian </a:t>
            </a:r>
            <a:r>
              <a:rPr lang="en-US" dirty="0" err="1" smtClean="0"/>
              <a:t>Wrkshp</a:t>
            </a:r>
            <a:r>
              <a:rPr lang="en-US" dirty="0" smtClean="0"/>
              <a:t> PART</a:t>
            </a:r>
          </a:p>
          <a:p>
            <a:endParaRPr lang="en-US" dirty="0" smtClean="0"/>
          </a:p>
          <a:p>
            <a:r>
              <a:rPr lang="en-US" dirty="0" smtClean="0"/>
              <a:t>Since the Participant Support costs do not bear F&amp;A, the account is set up with 0% F&amp;A. In the event that the PI would not use all the PART funds and would want to use them in the main research account, prior approval is required by the sponsor before any monies can be moved between the two accounts.</a:t>
            </a:r>
            <a:endParaRPr lang="en-US" dirty="0"/>
          </a:p>
        </p:txBody>
      </p:sp>
    </p:spTree>
    <p:extLst>
      <p:ext uri="{BB962C8B-B14F-4D97-AF65-F5344CB8AC3E}">
        <p14:creationId xmlns:p14="http://schemas.microsoft.com/office/powerpoint/2010/main" val="233146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 Support </a:t>
            </a:r>
            <a:r>
              <a:rPr lang="en-US" dirty="0" smtClean="0"/>
              <a:t>Costs Demo</a:t>
            </a:r>
            <a:endParaRPr lang="en-US" dirty="0"/>
          </a:p>
        </p:txBody>
      </p:sp>
      <p:pic>
        <p:nvPicPr>
          <p:cNvPr id="4" name="Content Placeholder 3" descr="Picture of an Excel file with a highlighted cell next to a cell stating Admin Area." title="Picture of an Excel File"/>
          <p:cNvPicPr>
            <a:picLocks noGrp="1" noChangeAspect="1"/>
          </p:cNvPicPr>
          <p:nvPr>
            <p:ph idx="1"/>
          </p:nvPr>
        </p:nvPicPr>
        <p:blipFill>
          <a:blip r:embed="rId2"/>
          <a:stretch>
            <a:fillRect/>
          </a:stretch>
        </p:blipFill>
        <p:spPr>
          <a:xfrm>
            <a:off x="2488680" y="1825625"/>
            <a:ext cx="7214639" cy="4351338"/>
          </a:xfrm>
          <a:prstGeom prst="rect">
            <a:avLst/>
          </a:prstGeom>
        </p:spPr>
      </p:pic>
    </p:spTree>
    <p:extLst>
      <p:ext uri="{BB962C8B-B14F-4D97-AF65-F5344CB8AC3E}">
        <p14:creationId xmlns:p14="http://schemas.microsoft.com/office/powerpoint/2010/main" val="178667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Sponsored Program Administration (SPA)</a:t>
            </a:r>
            <a:endParaRPr lang="en-US" dirty="0"/>
          </a:p>
        </p:txBody>
      </p:sp>
      <p:sp>
        <p:nvSpPr>
          <p:cNvPr id="3" name="Content Placeholder 2"/>
          <p:cNvSpPr>
            <a:spLocks noGrp="1"/>
          </p:cNvSpPr>
          <p:nvPr>
            <p:ph idx="1"/>
          </p:nvPr>
        </p:nvSpPr>
        <p:spPr/>
        <p:txBody>
          <a:bodyPr>
            <a:normAutofit/>
          </a:bodyPr>
          <a:lstStyle/>
          <a:p>
            <a:r>
              <a:rPr lang="en-US" dirty="0" smtClean="0"/>
              <a:t>SPA plays a role throughout the lifecycle of the project that include:</a:t>
            </a:r>
          </a:p>
          <a:p>
            <a:pPr lvl="1"/>
            <a:r>
              <a:rPr lang="en-US" dirty="0" smtClean="0"/>
              <a:t>Proposal preparation and submission</a:t>
            </a:r>
          </a:p>
          <a:p>
            <a:pPr lvl="1"/>
            <a:r>
              <a:rPr lang="en-US" dirty="0" smtClean="0"/>
              <a:t>Award acceptance</a:t>
            </a:r>
          </a:p>
          <a:p>
            <a:pPr lvl="1"/>
            <a:r>
              <a:rPr lang="en-US" dirty="0" smtClean="0"/>
              <a:t>Successful completion of the project objectives</a:t>
            </a:r>
          </a:p>
          <a:p>
            <a:endParaRPr lang="en-US" dirty="0"/>
          </a:p>
        </p:txBody>
      </p:sp>
    </p:spTree>
    <p:extLst>
      <p:ext uri="{BB962C8B-B14F-4D97-AF65-F5344CB8AC3E}">
        <p14:creationId xmlns:p14="http://schemas.microsoft.com/office/powerpoint/2010/main" val="79391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Sponsored Program Administration (SPA</a:t>
            </a:r>
            <a:r>
              <a:rPr lang="en-US" dirty="0" smtClean="0"/>
              <a:t>) cont..</a:t>
            </a:r>
            <a:endParaRPr lang="en-US" dirty="0"/>
          </a:p>
        </p:txBody>
      </p:sp>
      <p:sp>
        <p:nvSpPr>
          <p:cNvPr id="3" name="Content Placeholder 2"/>
          <p:cNvSpPr>
            <a:spLocks noGrp="1"/>
          </p:cNvSpPr>
          <p:nvPr>
            <p:ph idx="1"/>
          </p:nvPr>
        </p:nvSpPr>
        <p:spPr/>
        <p:txBody>
          <a:bodyPr/>
          <a:lstStyle/>
          <a:p>
            <a:r>
              <a:rPr lang="en-US" dirty="0" smtClean="0"/>
              <a:t>Supports faculty</a:t>
            </a:r>
          </a:p>
          <a:p>
            <a:r>
              <a:rPr lang="en-US" dirty="0" smtClean="0"/>
              <a:t>Facilitates the grant process</a:t>
            </a:r>
          </a:p>
          <a:p>
            <a:r>
              <a:rPr lang="en-US" dirty="0" smtClean="0"/>
              <a:t>Mediates among the interests of the institution, sponsor, and faculty</a:t>
            </a:r>
          </a:p>
          <a:p>
            <a:r>
              <a:rPr lang="en-US" dirty="0" smtClean="0"/>
              <a:t>Core functions include both pre-award services and post-award administration</a:t>
            </a:r>
          </a:p>
          <a:p>
            <a:endParaRPr lang="en-US" dirty="0"/>
          </a:p>
        </p:txBody>
      </p:sp>
    </p:spTree>
    <p:extLst>
      <p:ext uri="{BB962C8B-B14F-4D97-AF65-F5344CB8AC3E}">
        <p14:creationId xmlns:p14="http://schemas.microsoft.com/office/powerpoint/2010/main" val="45666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Sponsored Program Administration (SPA</a:t>
            </a:r>
            <a:r>
              <a:rPr lang="en-US" dirty="0" smtClean="0"/>
              <a:t>) Demo</a:t>
            </a:r>
            <a:endParaRPr lang="en-US" dirty="0"/>
          </a:p>
        </p:txBody>
      </p:sp>
      <p:pic>
        <p:nvPicPr>
          <p:cNvPr id="4" name="Content Placeholder 3" descr="Picture of an SPA Excel File" title="Picture of an SPA Excel File"/>
          <p:cNvPicPr>
            <a:picLocks noGrp="1" noChangeAspect="1"/>
          </p:cNvPicPr>
          <p:nvPr>
            <p:ph idx="1"/>
          </p:nvPr>
        </p:nvPicPr>
        <p:blipFill>
          <a:blip r:embed="rId2"/>
          <a:stretch>
            <a:fillRect/>
          </a:stretch>
        </p:blipFill>
        <p:spPr>
          <a:xfrm>
            <a:off x="3679283" y="1825625"/>
            <a:ext cx="4833433" cy="4351338"/>
          </a:xfrm>
          <a:prstGeom prst="rect">
            <a:avLst/>
          </a:prstGeom>
        </p:spPr>
      </p:pic>
    </p:spTree>
    <p:extLst>
      <p:ext uri="{BB962C8B-B14F-4D97-AF65-F5344CB8AC3E}">
        <p14:creationId xmlns:p14="http://schemas.microsoft.com/office/powerpoint/2010/main" val="1314862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853</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Cost Analysis Guidance for Information Requested from Financial Officer</vt:lpstr>
      <vt:lpstr>F&amp;A Submission Information</vt:lpstr>
      <vt:lpstr>Participant Support Costs</vt:lpstr>
      <vt:lpstr>Participant Support Costs cont..</vt:lpstr>
      <vt:lpstr>Participant Support Costs cont…</vt:lpstr>
      <vt:lpstr>Participant Support Costs Demo</vt:lpstr>
      <vt:lpstr>Sponsored Program Administration (SPA)</vt:lpstr>
      <vt:lpstr>Sponsored Program Administration (SPA) cont..</vt:lpstr>
      <vt:lpstr>Sponsored Program Administration (SPA) Demo</vt:lpstr>
      <vt:lpstr>Sponsored Program Administration (SPA) cont…</vt:lpstr>
      <vt:lpstr>Departmental Administration (DA)</vt:lpstr>
      <vt:lpstr>Departmental Administration (DA) Salaries</vt:lpstr>
      <vt:lpstr>Departmental Administration (DA) Wages</vt:lpstr>
      <vt:lpstr>Cost Sharing</vt:lpstr>
      <vt:lpstr>Cost Sharing cont..</vt:lpstr>
      <vt:lpstr>Cost Sharing Demo</vt:lpstr>
      <vt:lpstr>Start up Costs</vt:lpstr>
      <vt:lpstr>Start up Costs cont…</vt:lpstr>
    </vt:vector>
  </TitlesOfParts>
  <Company>Penn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Analysis Guidance for Information Requested from Financial Officer</dc:title>
  <dc:creator>Kimberly Croft</dc:creator>
  <cp:lastModifiedBy>Jeremy Kanouff</cp:lastModifiedBy>
  <cp:revision>10</cp:revision>
  <dcterms:created xsi:type="dcterms:W3CDTF">2016-01-13T14:04:59Z</dcterms:created>
  <dcterms:modified xsi:type="dcterms:W3CDTF">2016-01-27T15:55:57Z</dcterms:modified>
</cp:coreProperties>
</file>