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72" r:id="rId5"/>
    <p:sldId id="289" r:id="rId6"/>
    <p:sldId id="319" r:id="rId7"/>
    <p:sldId id="310" r:id="rId8"/>
    <p:sldId id="313" r:id="rId9"/>
    <p:sldId id="323" r:id="rId10"/>
    <p:sldId id="320" r:id="rId11"/>
    <p:sldId id="328" r:id="rId12"/>
    <p:sldId id="321" r:id="rId13"/>
    <p:sldId id="330" r:id="rId14"/>
    <p:sldId id="325" r:id="rId15"/>
    <p:sldId id="314" r:id="rId16"/>
    <p:sldId id="318" r:id="rId17"/>
    <p:sldId id="331" r:id="rId18"/>
    <p:sldId id="348" r:id="rId19"/>
    <p:sldId id="343" r:id="rId20"/>
    <p:sldId id="347" r:id="rId21"/>
    <p:sldId id="346" r:id="rId22"/>
    <p:sldId id="349" r:id="rId23"/>
    <p:sldId id="351" r:id="rId24"/>
    <p:sldId id="352" r:id="rId25"/>
    <p:sldId id="353" r:id="rId26"/>
    <p:sldId id="355" r:id="rId27"/>
    <p:sldId id="342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4" autoAdjust="0"/>
  </p:normalViewPr>
  <p:slideViewPr>
    <p:cSldViewPr snapToGrid="0">
      <p:cViewPr varScale="1">
        <p:scale>
          <a:sx n="101" d="100"/>
          <a:sy n="101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59AD9C6-6083-4859-B56C-A9A511F7527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56A2030-F002-40AD-A462-11F91C7B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0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584886" y="6356351"/>
            <a:ext cx="72004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8143875" y="6356351"/>
            <a:ext cx="29305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1074400" y="6356351"/>
            <a:ext cx="5080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5E7A8D4-64EE-473A-9278-C59AB91E6D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150019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59059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676929" y="6356351"/>
            <a:ext cx="28067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bc123@ps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365.ps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1" y="2203622"/>
            <a:ext cx="915352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Outlook Email/Calendaring Migration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425882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Delegator/</a:t>
            </a:r>
            <a:r>
              <a:rPr lang="en-US" sz="4800" dirty="0" err="1" smtClean="0"/>
              <a:t>Delagate</a:t>
            </a:r>
            <a:endParaRPr lang="en-US" sz="4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2142732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Delegator (manager): Allows another person to manage their email and/or calendars.</a:t>
            </a:r>
            <a:br>
              <a:rPr lang="en-US" b="0" i="1" dirty="0" smtClean="0"/>
            </a:br>
            <a:r>
              <a:rPr lang="en-US" b="0" i="1" dirty="0" smtClean="0"/>
              <a:t>Delegate (staff </a:t>
            </a:r>
            <a:r>
              <a:rPr lang="en-US" b="0" i="1" dirty="0" err="1" smtClean="0"/>
              <a:t>asst</a:t>
            </a:r>
            <a:r>
              <a:rPr lang="en-US" b="0" i="1" dirty="0" smtClean="0"/>
              <a:t>): The person who manages email and/or calendars on behalf of their manager.</a:t>
            </a:r>
            <a:endParaRPr lang="en-US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70207" y="3233018"/>
            <a:ext cx="7562336" cy="2692399"/>
          </a:xfrm>
        </p:spPr>
        <p:txBody>
          <a:bodyPr/>
          <a:lstStyle/>
          <a:p>
            <a:r>
              <a:rPr lang="en-US" sz="2400" dirty="0" smtClean="0"/>
              <a:t>Delegator:  Make note of who is the delegate</a:t>
            </a:r>
          </a:p>
          <a:p>
            <a:r>
              <a:rPr lang="en-US" sz="2400" dirty="0" smtClean="0"/>
              <a:t>Delegate:  Make note of who is the delegator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425882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Meetings (Outlook)</a:t>
            </a:r>
            <a:endParaRPr lang="en-US" sz="4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795841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Make note of your meetings and recurring meetings.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6" y="2871464"/>
            <a:ext cx="3856526" cy="1334775"/>
          </a:xfrm>
        </p:spPr>
        <p:txBody>
          <a:bodyPr/>
          <a:lstStyle/>
          <a:p>
            <a:r>
              <a:rPr lang="en-US" sz="2000" b="0" dirty="0" smtClean="0"/>
              <a:t>Go to Calendar view. Select </a:t>
            </a:r>
            <a:r>
              <a:rPr lang="en-US" sz="2000" b="0" dirty="0"/>
              <a:t>File &gt; Print, </a:t>
            </a:r>
            <a:r>
              <a:rPr lang="en-US" sz="2000" b="0" dirty="0" smtClean="0"/>
              <a:t>choose </a:t>
            </a:r>
            <a:r>
              <a:rPr lang="en-US" sz="2000" b="0" dirty="0"/>
              <a:t>desired setting (ex: Calendar </a:t>
            </a:r>
            <a:r>
              <a:rPr lang="en-US" sz="2000" b="0" dirty="0" smtClean="0"/>
              <a:t>Details).  Click Print Options, select start &amp; end dates; click Print</a:t>
            </a:r>
            <a:r>
              <a:rPr lang="en-US" sz="2000" b="0" dirty="0"/>
              <a:t>.</a:t>
            </a:r>
          </a:p>
          <a:p>
            <a:endParaRPr lang="en-US" sz="2000" u="sng" dirty="0"/>
          </a:p>
        </p:txBody>
      </p:sp>
      <p:pic>
        <p:nvPicPr>
          <p:cNvPr id="28" name="Content Placeholder 27" descr="Outlook:  Screenshots of the Print screen and the subsequent actions taken in order to print the details of the meetings.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2348719"/>
            <a:ext cx="7055318" cy="42204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Categories/Tags</a:t>
            </a:r>
            <a:r>
              <a:rPr lang="en-US" dirty="0" smtClean="0"/>
              <a:t> </a:t>
            </a:r>
            <a:r>
              <a:rPr lang="en-US" sz="4400" dirty="0" smtClean="0"/>
              <a:t>(1 of 2)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6963177" cy="659352"/>
          </a:xfrm>
        </p:spPr>
        <p:txBody>
          <a:bodyPr/>
          <a:lstStyle/>
          <a:p>
            <a:r>
              <a:rPr lang="en-US" sz="2000" b="0" dirty="0" smtClean="0"/>
              <a:t>Open meeting, select: Categorize button &gt; All Categories.  Take screenshot.</a:t>
            </a:r>
            <a:endParaRPr lang="en-US" sz="2000" b="0" dirty="0"/>
          </a:p>
        </p:txBody>
      </p:sp>
      <p:pic>
        <p:nvPicPr>
          <p:cNvPr id="10" name="Content Placeholder 9" descr="Outlook:  Screenshot of the Color Categories dialog box showing various categories and the corresponding color for each one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12" y="3190050"/>
            <a:ext cx="3739350" cy="298519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Categories/Tags</a:t>
            </a:r>
            <a:r>
              <a:rPr lang="en-US" dirty="0" smtClean="0"/>
              <a:t> (</a:t>
            </a:r>
            <a:r>
              <a:rPr lang="en-US" sz="4400" dirty="0" smtClean="0"/>
              <a:t>2 of 2</a:t>
            </a:r>
            <a:r>
              <a:rPr lang="en-US" sz="5600" dirty="0" smtClean="0"/>
              <a:t>)</a:t>
            </a:r>
            <a:endParaRPr lang="en-US" sz="5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84688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Create folders for tagged items.  Move </a:t>
            </a:r>
            <a:r>
              <a:rPr lang="en-US" b="0" dirty="0"/>
              <a:t>items marked with a category/tag into </a:t>
            </a:r>
            <a:r>
              <a:rPr lang="en-US" b="0" dirty="0" smtClean="0"/>
              <a:t>these folders.  (That way you can easily locate tagged items.)</a:t>
            </a:r>
            <a:endParaRPr lang="en-US" b="0" dirty="0"/>
          </a:p>
        </p:txBody>
      </p:sp>
      <p:pic>
        <p:nvPicPr>
          <p:cNvPr id="11" name="Content Placeholder 10" descr="Outlook:  Screenshot of the incoming mail screen with two new folders created for the exclusive purpose of moving items to those folder which have been marked with a category.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/>
          <a:stretch/>
        </p:blipFill>
        <p:spPr>
          <a:xfrm>
            <a:off x="2335368" y="2989888"/>
            <a:ext cx="5435944" cy="177208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on the Desktop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Desktop – Remove Profile</a:t>
            </a:r>
            <a:r>
              <a:rPr lang="en-US" dirty="0" smtClean="0"/>
              <a:t> </a:t>
            </a:r>
            <a:r>
              <a:rPr lang="en-US" sz="4400" dirty="0" smtClean="0"/>
              <a:t>(1 of </a:t>
            </a:r>
            <a:r>
              <a:rPr lang="en-US" sz="4400" dirty="0"/>
              <a:t>2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448" y="2041300"/>
            <a:ext cx="8186670" cy="3851411"/>
          </a:xfrm>
        </p:spPr>
        <p:txBody>
          <a:bodyPr/>
          <a:lstStyle/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 smtClean="0"/>
              <a:t>Remove Old Profile:</a:t>
            </a:r>
          </a:p>
          <a:p>
            <a:r>
              <a:rPr lang="en-US" sz="2800" b="0" dirty="0"/>
              <a:t>a. In the Search Screen (bottom left of your desktop) type “Control Panel” and click on the option that comes up. </a:t>
            </a:r>
          </a:p>
          <a:p>
            <a:r>
              <a:rPr lang="en-US" sz="2800" b="0" dirty="0"/>
              <a:t>b. When the Control Panel window appears, </a:t>
            </a:r>
            <a:endParaRPr lang="en-US" sz="2800" b="0" dirty="0" smtClean="0"/>
          </a:p>
          <a:p>
            <a:r>
              <a:rPr lang="en-US" sz="2800" b="0" dirty="0" smtClean="0"/>
              <a:t>find </a:t>
            </a:r>
            <a:r>
              <a:rPr lang="en-US" sz="2800" b="0" dirty="0"/>
              <a:t>the Mail icon and double click it. </a:t>
            </a:r>
          </a:p>
          <a:p>
            <a:r>
              <a:rPr lang="en-US" sz="2800" b="0" dirty="0"/>
              <a:t>c. When the Mail Setup window appears, </a:t>
            </a:r>
            <a:endParaRPr lang="en-US" sz="2800" b="0" dirty="0" smtClean="0"/>
          </a:p>
          <a:p>
            <a:r>
              <a:rPr lang="en-US" sz="2800" b="0" dirty="0" smtClean="0"/>
              <a:t>click </a:t>
            </a:r>
            <a:r>
              <a:rPr lang="en-US" sz="2800" b="0" dirty="0"/>
              <a:t>on the “Show Profiles” button. </a:t>
            </a:r>
          </a:p>
          <a:p>
            <a:endParaRPr lang="en-US" sz="2800" b="0" dirty="0" smtClean="0"/>
          </a:p>
          <a:p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Outlook:  Screenshot of the mail setup window with the show profile button  selecte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278" y="3684569"/>
            <a:ext cx="4138643" cy="2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0179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Desktop –Remove Profile (2 of 2)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4048"/>
            <a:ext cx="8186670" cy="659352"/>
          </a:xfrm>
        </p:spPr>
        <p:txBody>
          <a:bodyPr/>
          <a:lstStyle/>
          <a:p>
            <a:r>
              <a:rPr lang="en-US" sz="2800" b="0" dirty="0"/>
              <a:t>When the Mail General window appears, highlight your Profile and click on the “Remove” button. Repeat this step for all profiles you have configured.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Outlook:  Screenshot of the mail window in the general tab. A profile is highlighted and the remove button is selecte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595" y="2585352"/>
            <a:ext cx="3300437" cy="3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Desktop – Launching Outlook (1 of 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298" y="2459349"/>
            <a:ext cx="8186670" cy="659352"/>
          </a:xfrm>
        </p:spPr>
        <p:txBody>
          <a:bodyPr/>
          <a:lstStyle/>
          <a:p>
            <a:r>
              <a:rPr lang="en-US" sz="2800" b="0" dirty="0"/>
              <a:t>After you have removed any existing profiles for Outlook locate the shortcut for Outlook 2016 and launch the </a:t>
            </a:r>
            <a:r>
              <a:rPr lang="en-US" sz="2800" b="0" dirty="0" smtClean="0"/>
              <a:t>program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Image result for outlook 2016 desktop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13" y="3190050"/>
            <a:ext cx="2854414" cy="27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234057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(2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“New Profile” will appear – name this however you wish</a:t>
            </a:r>
          </a:p>
          <a:p>
            <a:r>
              <a:rPr lang="en-US" dirty="0" smtClean="0"/>
              <a:t>The </a:t>
            </a:r>
            <a:r>
              <a:rPr lang="en-US" dirty="0"/>
              <a:t>“Sign in” will appear.  </a:t>
            </a:r>
            <a:r>
              <a:rPr lang="en-US" dirty="0" smtClean="0"/>
              <a:t>Place </a:t>
            </a:r>
            <a:r>
              <a:rPr lang="en-US" dirty="0"/>
              <a:t>your email </a:t>
            </a:r>
            <a:r>
              <a:rPr lang="en-US" dirty="0">
                <a:hlinkClick r:id="rId3"/>
              </a:rPr>
              <a:t>abc123@psu.edu</a:t>
            </a:r>
            <a:r>
              <a:rPr lang="en-US" dirty="0"/>
              <a:t> into the </a:t>
            </a:r>
            <a:r>
              <a:rPr lang="en-US" dirty="0" smtClean="0"/>
              <a:t>text field. Choose the “Connect” button.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Outlook:  Screenshot of the sign in screen where you can enter your email and select the connect butt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31" y="3592572"/>
            <a:ext cx="4674069" cy="2307200"/>
          </a:xfrm>
          <a:prstGeom prst="rect">
            <a:avLst/>
          </a:prstGeom>
        </p:spPr>
      </p:pic>
      <p:pic>
        <p:nvPicPr>
          <p:cNvPr id="2052" name="Picture 4" descr="https://attachment.outlook.office.net/owa/bjb30@psu.edu/service.svc/s/GetFileAttachment?id=AAMkADgyNzJkNTNiLWI0OGMtNDQ4OS05ZmYyLTdlNTQyMjMyZjQ3ZQBGAAAAAAD4s7pueHtWTow4f2tzI8udBwCNI06Y8nsMTbCh7TGEF7CAAAAAAAEMAACNI06Y8nsMTbCh7TGEF7CAAAD2ank7AAABEgAQALo9A2DAPP1BpsrQ5QQv68Y%3D&amp;X-OWA-CANARY=qyif7A55cUSm6rmaAj3x0HDzPIkS_tUYpjX8Zq1eIMBCTVjXk9rwX_XccqCfZDw58drpSq7f8Jk.&amp;token=eyJhbGciOiJSUzI1NiIsImtpZCI6IjA2MDBGOUY2NzQ2MjA3MzdFNzM0MDRFMjg3QzQ1QTgxOENCN0NFQjgiLCJ4NXQiOiJCZ0Q1OW5SaUJ6Zm5OQVRpaDhSYWdZeTN6cmciLCJ0eXAiOiJKV1QifQ.eyJ2ZXIiOiJFeGNoYW5nZS5DYWxsYmFjay5WMSIsImFwcGN0eHNlbmRlciI6Ik93YURvd25sb2FkQDdjZjQ4ZDQ1LTNkZGItNDM4OS1hOWMxLWMxMTU1MjZlYjUyZSIsImFwcGN0eCI6IntcIm1zZXhjaHByb3RcIjpcIm93YVwiLFwicHJpbWFyeXNpZFwiOlwiUy0xLTUtMjEtMzc3MTY1NTg2MS0yNTU0Mjk4NzA1LTU4NDk4Mjc0MC0xMTU4MjMwM1wiLFwicHVpZFwiOlwiMTE1MzkwNjY2MTAwMzc4NTIyNVwiLFwib2lkXCI6XCJhYWRjYTkwNS0xY2MxLTQwODAtYjVhOS1jODY4NGQ2OGRlODhcIixcInNjb3BlXCI6XCJPd2FEb3dubG9hZFwifSIsIm5iZiI6MTUzMzgzMDc1OSwiZXhwIjoxNTMzODMxMzU5LCJpc3MiOiIwMDAwMDAwMi0wMDAwLTBmZjEtY2UwMC0wMDAwMDAwMDAwMDBAN2NmNDhkNDUtM2RkYi00Mzg5LWE5YzEtYzExNTUyNmViNTJlIiwiYXVkIjoiMDAwMDAwMDItMDAwMC0wZmYxLWNlMDAtMDAwMDAwMDAwMDAwL2F0dGFjaG1lbnQub3V0bG9vay5vZmZpY2UubmV0QDdjZjQ4ZDQ1LTNkZGItNDM4OS1hOWMxLWMxMTU1MjZlYjUyZSJ9.Pkdd-UI9hD8zEDS4cnn1HavTF3dvFjLIS3jPMLbp9gIy7Ndpe6p0gYl3AnatGOvCaR0ciwbql8yzax_Uc1m4ODcWGCqEVIZ90jXiFBjNYxQfo3qe5MrWXkCu3YpYXWpA6bIJJ5Bd2O98bUh9lhxH1gTJIc-uGgyldia8Dwzm7iVW5i9lJ_cdUwP2RS1V-TqBoSYdbTWLOCOcdPtY9oSYM8IID8CcKxIYhUB3h_veUFbtR_7yYJSw5ThfNW3bBEflN-roq97orKaf0O9q1MuXHXpidz1E5pda16WqELEjh7TcC6hfG17e8BwZ3JjgMtYxl7bEfsoHCR6dRNWQdkp1QA&amp;owa=outlook.office.com&amp;isImagePreview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" y="3468915"/>
            <a:ext cx="4505108" cy="25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(3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Outlook:  Screenshot of the welcome to outlook window where you can enter your email and connect your account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8" y="2893520"/>
            <a:ext cx="4375254" cy="241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utlook:  Screenshot of the set up window while it configures your account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84" y="2893520"/>
            <a:ext cx="3911615" cy="2419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7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May</a:t>
            </a:r>
            <a:r>
              <a:rPr lang="en-US" dirty="0" smtClean="0"/>
              <a:t> </a:t>
            </a:r>
            <a:r>
              <a:rPr lang="en-US" i="1" dirty="0" smtClean="0"/>
              <a:t>Not Migrate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Outlook:</a:t>
            </a:r>
          </a:p>
          <a:p>
            <a:r>
              <a:rPr lang="en-US" dirty="0" smtClean="0"/>
              <a:t>Filters/Rules</a:t>
            </a:r>
          </a:p>
          <a:p>
            <a:r>
              <a:rPr lang="en-US" dirty="0" smtClean="0"/>
              <a:t>Color Coding</a:t>
            </a:r>
          </a:p>
          <a:p>
            <a:r>
              <a:rPr lang="en-US" dirty="0" smtClean="0"/>
              <a:t>Flags</a:t>
            </a:r>
          </a:p>
          <a:p>
            <a:r>
              <a:rPr lang="en-US" dirty="0" smtClean="0"/>
              <a:t>Categories</a:t>
            </a:r>
          </a:p>
          <a:p>
            <a:r>
              <a:rPr lang="en-US" dirty="0" smtClean="0"/>
              <a:t>Meeting Ownership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Capture </a:t>
            </a:r>
            <a:r>
              <a:rPr lang="en-US" dirty="0"/>
              <a:t>Email &amp; Calendar Settings – The following slides guide you through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(4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AutoShape 4" descr="data:image/png;base64,iVBORw0KGgoAAAANSUhEUgAAAy4AAAMXCAIAAABTpJaZAAAAAXNSR0IArs4c6QAAAARnQU1BAACxjwv8YQUAAAAJcEhZcwAAEnQAABJ0Ad5mH3gAAF+GSURBVHhe7d0LmBxVgff/Qs0mqyGIBHeJARk20UTQeUmIDC86cjHBjRNu0eAyKyOv8A7v/B3ZqOjgGxZDZiUI6uK4s2TBxQGHFVxAYIyQyMVWluaSyTNyCW7QkVvYhURek+gmG9H/uXX1qXv1ZXJ6Jt/Pw6PTXVWnTp06derXVdWd/ZYsX7X/n07xAAAAsHft+K9dMord+bUV5g0AAADsLad+pvd15k8AAADsdUQxAAAAZ4hiAAAAzhDFAAAAnCGKAQAAOEMUAwAAcIYoBgAA4AxRDAAAwBmiGAAAgDNEMQAAAGeIYgAAAM4QxQAAAJwhigEAAATst99+GzZsMC8ixCQxg3lRM6IYAABAwGOPPXbMMcfEpjHxppgkZjCva0YUAwAACJg/f35sGvNzmJjBvFUzohgAAEBYNI2NRQ4TiGIAAAAx7DQ2RjlMIIoBAADE89PYGOUwgSgGAADgDFEMAAAgnn9fUl8bEy/NhPohigEAAMSwnw/z71TWPY0RxQAAAMKiz+mPURojigEAAAREc5g2FmmMKAYAABAQm8M0P42Z1zUjigEAAAT88Y9/jM1hmpgkZjAvakYUAwAAcIYoBgAA4AxRDAAAwBmiGAAAgDNEMQAAAGeIYgAAAM4QxQAAAJwhigEAADhDFAMAAHCGKAYAAOAMUQwAAMAZohgAAIAzRDEAAABn9luyfNXgygvNKwAAAOwt7ZdezVU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xsDowKJp06b1FMxLYKKgayOXQo/oJ4sGRs1LAKmIYgAAAM40XBTL+7F7In3q2vPMd86YMW3Gyf/0xB7zDgAgG6MnJgKuijWAl4rfvXent/PRf93wgnkHAJCN0RMTAVGsaqPrVra//2PfqcN1ucPO+vt/uWT5JdddeWqTeQdjY8eG71xw+pyVPOoETBCMnpgIiGJVe/6+r9418uvXzKuaTJr14YtWXrSs+UDzGmNk6xM33HTflv8yrwCMe4yemACIYgAAAM4QxQAAAJyZaFFszysbb1nZfuKcGdOkg49oPrH9qrt+/qqZatn17E8GLjq9+YiD1Ywz5oj5fvTsLjMxlfruptDWL14Uu5v1KyHua597Xtl011Xt7/dXc/pFAw+9EP2mT8L3QXc9+6N/vMCq5PyExePteunxu8Ti801jyLVf8I9pG7ln5y/k+qwF5osl7v7FDjPdt+ulR2UrlyqmmnnlwKNbzOQSUd5PBsp7o7Q7Nr0SswXp34jVbR5qYGsR0VBX+euJ2Zn6e7nTpjV3F8Wr/jb1Qsr9HVy9I62OdfpFt2y0N+Tpa45LL2/LLUvFDMdd87R5rWWWa5Q3ds8L91/Vfqyc/+AjLn84c7V7Hll1hJj1U+u33P2/xZxHXL7BTLCp9jm4pxBd78u3ni2W+t93R/pA3q5t5DzekjbTTNbytlmGSrpnJZ0tyY71nxJbH9vKRnwXMcdxqe3UYXnRwE/i1pn+/XM9NdRXrEVeHbnlosVqLTM+9q/P6ckZIuNtjl2R1RUy28nv0qZTWvsmIu+YVv35AKiHCRXFXi1ccsy7PnDeV+9/ac6py4Wzj99/xxN3XdZ+/eNmBuPVkWvOOOLdH+7+9s+89ywV852/5J3ez++67Mx3z/vErc9kjugHt8iyly8/7UjxYnrrufqV0HKwnsG36+mBZc3Htn9tw0GLukRtTmqasu2+Nd2nHH3GQPZa1He0j3j3mV+49WfTjjtHlC4r+ZJY/NJ783xRaMeDK5sPfefx7WLx3x9y4vli+bNPmrb9vpu+cOYxC/8x7lvfe164+zPHNB195hdueuS3egGxwsmvPnjTF772061mHkU13jtPPu+r657VrSea+cDdP7/rq923PmNmkcSZ9JKTmo7+cLeYb/J7z5bznb/o7WK+y9qPfdcxn8zRznm99sLdn5r37jOveOj38/9K1rp5yrYNYmces/CqDf54+6ZZH5E1WH5u63Tx6sjT1AvpI7PepOdIo9rmXce2X3b/S6YtRcd6cM15H3jXSZc/Uor5c07oEB2ieM09wfOob8tPb17veQuXnzrHvJGz3JDR75xx9GmX3f+bQ2bPnj3D+93uOadc0JK22h0P3PCNrd70T59zwox5p7R53tZ/ffAJM6lstDAoIuruWx78mXnD9/JPbh3yvLZT5u1v3jAq6tpVHG/hzTRvV9dmMartnnk6W5L9T1j2ycne7m/d8kDCrE/f+fVwF3l1ZOAT8+RxfNMju9++SG7v8rPfKw7LNd0ffvcRJ19VwRZn2fHgJce//7xvP73/YaLJp+3+bfZDsHpXiPH2rp9771wi67b0PbsfEbuiedl3nklYPE9X2L/ltLPS2mnPxnuu11061CnD8o5ptZ0PgLpYsnzV9kYy0ifOLF7XkHmZaKhLzNbSN2JeCi/ees5kkY0+NvD4y+Ydadsvftx340/MC2nbcF/rZG9y03mDgflefnzwnJmiyJkX37/NvJUhWoMSvQ1Lzz9/+uTW3h//olzetl/cfZEMcN7C6542b2nRsh75ipyx5Uv24rKWt/V//wnzIo2owuSmj/bd+/PANj7ydbHpIop85RHzjqHbRDTKR/uC6xM1fvief3vGvNi+/dmhLtlIUxd89rZA68ma/eDecvVL8538lWAN1O44U7Vz19Cz5j0luTUlNTXcK9Sb888/X2xpcGf629n7b6F9mbd32fS2iE0JNI3YkF7VZm3Xl3bl09ctlCsNN66m92fb9eG2zFGuotvnoovbpjZffHdpgW3bxB96tbN7/02/F6QPClMnPWe0kfX7cYW8eMvHxNtWb628a1d2vCVvplJZmyWqvHtW09mitv3oIvlR4GO3vGjeCFBdZPI5t/oT/cPyvMGNWwKFi3HgwmY5qbVv2J6Q3r/11ND+12+ef/HFM2eeed0jpQ0rN3kS04YzzwwOGaYFZ86UE0Oryt0VdDvZTWEx4/zF95vXpU4T6tZ5x7TK+icwFkQMm0BXxTbee8Nub/7//fwZb59i3pEmHXx0x2nN5oUwelNXd8H72I0PfG1JYL4pb1/y9Tu/3uK98LXrkz60VujWa3+47NYbP330wZPMG7Iy/7PnajnKrL9ufeIdJWX04duelANkt724rOUH//qkw8yLNG+af+XGx77VseCQwDbO+eRVq8Rw/+S16wJXRlSb7J7ZdesD3+oIrk/UeO5xR73VvNhRuOIT/S+I4b9w96UfDLSerNn7F5S+TF6e75YLgjVQu+PaO8Xg90L/J775SB0+cW649obDwztTbOc//YNIF0/+/V2RyzyV0ttyZO+6Wy4INI3YkE/feMv503cPXXWnuSA14y/PF8El3Lja0w8MPCnOLecuCrZlrnLLNn7ja1svv+Hi/1laYNIk8ceMv7xAnJs2//1dMXcet/zwGnFQlK6zzFhwqjjtFu8ZfllNLHn5oe+v99ouumi+t3loQ6Bb7tn4wO3iJHfqghnmDaOCrl3N8Ra7mUJVbRZVffestbNNeu9HPy+Ov+/esC64B6Q9j3zvK08GrvWUD8uvLfmLqdb2ytb74Ko7b+2aubvQ/YXbw88FVOOGr9146jV9y+aUNqzU5En8Nrzz2uCQoVvw6zNfiF67z98VJr33jL+Z7e2+4XsPRofiHcU7bt7tHfn5M+abN+LlHdOq6Z9A/U20Z8W2/zb1/v6eR76zsugdueozH4r55vOkWUs62xIGgGosveILrZHVTHrv4vPFCau46XnzRpodu6t9WuGtRzXPjBtM57zvr2Z73uZnrcc5dqz/6ueK3vSLvr0qWtuApwe/0L/VW/gP/9QxK3Wc3vLDq8V8R666KmG+SbPO/ruLZ3tbv3FDPQa5+J2pU8fW+59IT7yZ1LZMPueyc4+K2ZQDTzxb7Mty9tr/+I+qUHR7+CQePc1WVK5vt3fWRWdGfj1J39DZeu3aSHZQN0Unn3PBX5oo1XTsmSIJDN0zbLe7uge58PRPLl40PRzTfvbgLbu9lvbWyCrzdu3qjrf4zayyzSJq6Z41dzZ9G3vopgciz1Wqu25Hfv6j7zWV0k03+Zyr/2/CYXlg6xeuWCqi79fzxM8su2d9+hOtGff7LC+vuyalDSfNOmdFl7xSaKusKxy16HyZWa/9Ybidgh8ukuQd0/bq+QBIMYGi2NEny/Pgqp5vjCQ/QPHz4ve3evPP+2DCcfzWg+UVp80v/qd+WZu2tmNjh4G3zJgl/veJ51Kfi9Unze9+5uK7cz+ln8+bDjhI/O/jz/kfWvdsvFd8ypz9N2eUzgFJ9IW6j51fOq8n2fGzH633vJYLTkkeLCc1f+Aj073dNxdqvmjlTT91Qex6mprmif99Zsuv9csq6W05Z6kfoULUviwH2/1POOfT072t19+zMbDTIqfZSsv1ndHWErNEwmr1s0eTP7msvBadxG9/wJpxx/A9Q+rC13uOXzY5GNOeePBft3qz2+ZHUlHurl3l8Ra7mdW2WUgt3bMOnW3OqcsXivx080+DGUM/0mfXSjVdYOdFHHhsW5vnPTn0WL5H7NPM/qv3JbdHhOozKfvVmzRngbnn7auwKyS0U/jDRbzcY9rePB8AaSZQFNt/4Sp1yX7F+9/RvOyqux5/KXpFaccLT2z2vA3L56mvycRQ34rcsLkel/y9ww4uXQSP89+vpT8XO+eTN8r7JDcse9fbT75o4Ce/2Jlxhom3Z+fWf3/svvuGBq689NILTp8/v/mI96rvEFqe3fzwbs9b+D+OMq+T7PnVz8SSLce/M/nUoD377/JO2bym6GUNy8GHvkt8FN84WvNJZNaMt5i/4mz9zW/NX9XR23LtaQeZ/hGmv5FZDraTjj7lXBGKvnHbQ9buip5mKy7XmH3UzNjW1zd0wtdxNtyuLsWdeZx1PjrqeBkyrOfzdzx423f1ha9Jxy3+5GQ7po1uGNrsze44Kdoz8nbtKo+3+M2sss3Caume9ehs+jZ26FrWy+uul9d6zlvo10o33dFzD00LE2/987+Y7HkP/zzPFfZ089/xdvNXHv/5oqibd+xsGbzj6RBjqbgrzHjfWTKLBW93Rz9cxMo7pu3V8wGQpkGj2K9/l3FNeM9rMdHkwNbVw4/f9rcfmrHl7svaj3/noSKRBb+QvPU/fyX+1/7WY6zIVyFdmDSr4/anfnxd5wLv0TXdHz56hkhklXxjf9ezP1q5+IgZM4445qTTTz+7e9XXr31ADNhNi85W3yG0bNksT03ZXngu9D3UJL/eIsfpDIcdJofJrDzqnN4W6xuXsayvYeqngQLf/tIPt9in2SrK1Q46IOn7nuqGzu6b7yj6q93zyNprg5filPmLzhdZ0f8a5Y7i0O3ekWceK+s26egTzrBi2svD9xS96R85Put8lqLK4y1+M6tsszDn3VPfxn5y4IFyFtvywE1DoWs9uumyzJh1tIiMe2qv5lvemPUJy5Z3zLBU3hX0M5CB7warJy5DHy7i5K3feDofYIJ7g/n/hjH9zw73vKK6Jpw2OOhgEP1sO+XtH/zcLSOfeunx9YOrVlxx92Vn3v3PZ15/57VL9SMNb5oqc8isj/7Nyo7UD8UNYtLBRy+78t4zLv1F8dZrvnTxmjXnfeDbfRf/4M6L35v6/IOw55mBjxzXXZi0oLPvG2cdt2DWYX/25tIjqaMDi64v2N/kftMBok0CP1cRT7ddDrkKfO45mQWmT804b7qmt+UD569c2WreySR/XeLz3SIUXb5woezB6oJH+JZKFeVmkDd0Pn/eDd978PKFH5Kr1ZfiFq6OPFOj7kP2/8tPn/70UXP0nZwjV52gZ9pf/tzFd0VMu3j+Ufom1PSLF6U/HZ2ursdbndrMffdU95NvuPLadU9cMEflXHWtZ/pFgR9nyHe4bXlmo6hmYkAfK6+fNFk+0VeJKrqC+vGPG/pFZr1gjuqg6jLvkV8JfbiIkWsfC+PsfICJrOGuiu0/86jZ4qB7+JnUy2I7fv5gUXzCn53wxMCUQ969RCSyf/9Jb+vkF2479+PfMh+s9AX9jc+MqwvOk6b+xfs7rrz32aduOWfm7pHLP3xJ6ZcNE225/Qvdhd0tXy/cfWVH2zHvKOewOOpejDc8mvXIsWm7Tc9nXZg79B3y2/EZBb7y/FPiHPLuw4M3urYl3OKJvQa6N+jGyXiuL6Rp4XkLvd03XK+/JacueER+A6macjPoG1+lL+epS3Gxz9To+5BP3vaw2D97Hlr7rd3WY0JvnXdKi/kapfry5ORlx7/HTKpKXY+3OrVZDd2zXvT9ZP87r+paT/jy5VsPf7eICRmH28v/8QsRiFrecah5bSTdU3jt93U6jNTFOO+5V6LfAy15ZnPwV3mr6gqTjjvz09O9J79yu2onfZk364F9pcIxbXydDzAxNd4Nynf+j4Xi8Ij57ozl1Qdvu93zZp9xbPLDCtKBzZ/uu0oMvOUHW9/TKn88cPC+evyMwl42aeaHvn5Nl6h99sPuzwzLB5PbT4r5dpPOsLbDjmk70vOKg4WscUu33S1rH8pIgup8nvKjo4IeVaefe3L5RP+WGfKbnU+8EFf4no0/FbvbBd04hduLlQzW+s6K/pacuuARuUtYXbkZ9I0vvVr1PbOEH8FU9yHVdyX3bPzxLbsDD4M1zW+brb9GKb88OfmTi7NuBWWo5/FWpzarrnvWmbqfrL/zqr9dG00Y6uplyu/BCirmewtPP85PjOqegrfh35/VL4O2DK+t+L5ivKajThQ5MfRNXFvMqqrpCvp2v24ndZk384F9rcIxbVyeDzDBNF4Um3TcRz8z0/PW93z1RwlPRr1auOIz393tLfzCR7IfY9GXoKf9qbkutH/Lsk/Kx6ovuynpV5R37aro9yOSruOMiUlvOkCcWvd/Y9pFLl9czfY8cf3K75q/fXNO/VzbZK/4ue6MfwNg/xPOFTtma/8Ff1dI/43vplM/87HJ3pOXfC6hwD3P3HTZN8KPMekEfvttD0bL3nLn34vZ6yjzScQy/WP267/0jaRt3rNrV2Qj9a9LyG9/6QseHeYGoKWqcjPoL1LKB51Hxf94089fHH8nZ//jz/yYOpE+dO/1W0MPgx11UsdsOelR+eXJM044urYkVt/jrU5tVlX3rDf1BUH59Y5dD90mVtZ29gnhhDHpuL++5Ehv9w0XJh1urxa+8aXwtwn3f+fxook2/8t90X9QY8+GATF7ncw/Q/0+2me+uSGuCV+9/6s9kVVV1xXUj3/I7wa/qi7znnVa3DeIo3KPafU+HwBVasDH9ifNv+CaLnHOv/bM5mVfDX11cNdLjw584vg29eOCV5wRGL1Gv7P8kvC/H/fqyHfWBD837t/66SvbJu8udJ96/kDoIXj5r5Vddfq8Lz1iXmc5dG7SqFcHhas+cU3oX5nb88Jda/J9WJ81b6Go2aqebz1tFbDnlY3XLFu06jczZTYNmHHqZVe1JrdJYZN5YXbMC/1LT70k/O+ziR1z/4bS/YoDP/Sla5Ia+ZWNA+ef2l3wWvtu/KQdUHQC3/3dj388UOtdz971mb/s3n6saOp6mNk0LynwJWg6+/KLk7f5luUnfeTm6Ff2TCj6/re+d3PcBQ+pqnIz6B/2Kg6uWTNYFFEi8Ucw1TNh3oabr1+3dfr5oYfB1Fcsb//myqHN3sfOPD7XeS9NHY+3urVZNd2z7maccHabt/tbd3zpjm/ttn/6t2zSUf/nm4mb++yPLjl1af8LM7tuXaWeSCxpWtgpMsiTK5Zdcr+1ZerYX3LjEa2zzRs1m3PWFXIouHzJsmuCTSgP2BOW/XBZ11Lzhq+6rqAz6/X3fPPuxMu8cfKOaXXtn0D19luyfNXgygvNq4ax54W7v/Dhj183Kh8NnTy96bAD5dcLfv/qc6Nb5TtTT/7KD//5gubgw+ujA4vk19nF3McvOr35z7ydz9x3+7qRrbtnWo/ta7ueHvirk7rv3SkKmjH/xA+3zprq/efI0AOPbN6y05u64Op77z13rpkz3ZZbz24+d2j31LlL/upDs347cvMhn3n6UvVEsa5K19D21XEPGOupLX0j68rPihZ6prX122+pNwIVvPnO+7bsnNyc97H9M47rLuwWy5906lmiMfTie5ouvPWGWb3vD69d2PX0LReced5t4kxmrfL76x4UDR7Yjj2v/NtVZ552+chuu6ELP7h/w5adwTL3PHPrBUsv+J7Yg36BpRnj95/8mH/JCUuvVkvYtX7zObesW/rAu07rl/+gi92ikUYL0C0Y3gl7NlzefOLlL0ye/r6lH1/wpmfue/Evb/juX8ctbtnzyv2XfXCZrJi9zT966AnROJObOm9ef+VJ0RPphsuPOPHyrepfb/nlNwNnS19F5aZvrO/pa4577+efFH8svO7pW5cl3svZcsvSOeet9+Q/H/PLi4NZbE+hZ0ZbvzjM2q5/5qal4Q2rvGtXdrxlbWZV+yJGxd2zms6Wbsf6Tx2x9AbR0NMv+tHPL0m4AvfqI1d95PTLHt1Z3lz/uJzcdN6NP7jiQ+Ffct7zzHeWtXaJ1p48vXnRGSfNmqoHwh3H9v7o7w64KHrsp+/RFP6KrONV1exgOeIefN1BMe1VzdD78q1nzzpXfKCW/3zXQxfE5eOEfZN3TKvX+QCoVvulVzfoj1lMmvmhrz321MODV5x90uyDdo1uVl75k8NOOvuKwQd//svbo+dxr+msa3/Q13nSYX/yyn03fV34lw2/e88n+n7w+PC3AzlMmDKn4/ZfPi5nPvi/n7jrWjnznU+Lj1+q6AqOuxlL/+FHfe3NU34py7jz6TmH1fE7z8d99uHBv10yv1TB/nWjh5z4t4MPP3Vfdg4T5A9hbLxHbeCDsjHE4nPar/vxU4+tap1mZgmZMmfZt4dFm3xW/Uu4pk3e8J6lVww+/NnjzDzSpIP/58X3qR0j/xVm1dA3PPTrQ078bN8Prj3LHggnzVr6LbkH/3bJOyc/u04VeK38F5zFjI/H7j/5WySrHn7sNrHV8t8tF/P3r9s2/zO3PT78zQ/NfL2ZpWaT5n9u3R2fPemgXT8Va7jhIa9pRva3zyYdfOIqvSlHlTqX2Oa3HPepvh9sHH0s4dyvb+FEH9i3VFVuBv3LmJk/gql/Hz72Cqt+lEwksaXvr6YCMep1vEn1arMqume96UunImGk3Qk98L2fu1e13fEH7n5Ebe7Xb5X/aLU4Lp967GuRHCZMmvXXt4z8+LrOk2Z4T6vG/pcNBy39hx8/dfunmxOO/SqJFYndepsYov3jdbRp6VVxI66vmq7w1kXnnjNZ/H+uB/Ztece0evZPoEoNelUMQBX2PLLqnR+80ku5zoJGoS9Npl++BDDxNe5VMQCV078mNrZPnKM+9C/H5/tKIICJjSgGTBT630o+MuYbm2gw+jcscn8lEMCERhQDJoY9T/yrvM7ysUvPIok1ulfvvU5evrzkgrxfCQQwkRHFgIng1UdWn7/iSXF2//TJe+GZc9RgzzO3/H9d390tQvPHj+JGMgCiGDC+PXh58/z585uPeMcHr3xycmvfjf+Hs3ujGr3542JXzZ/z9nnnDW2d2XXrFR8iNAOQiGLAePaG/35l8+bNo7uOWPK3d2y8vSPpZwTg3uu9nc+JfbVtyvs6r/vJg6tbCWIANH7MAgAAwA1+zAIAAMAlohgAAIAzRDEAAABniGIAAADOEMUAAACcIYoBAAA4QxQDAABwhigGAADgDFEMAADAGaIYAACAM0QxAAAAZ4hiAAAAzhDFAAAAnCGKAQAAOEMUAwAAcIYoBgAA4AxRDAAAwBmiGAAAgDNEMQAAAGeIYgAAAM4QxQAAAJwhigEAADhDFAMAAHCGKAYAAOAMUQwAAMAZohgAAIAzRDEAAABniGIAAADOEMUAAACcIYoBAAA4QxQDAABwhigGAADgDFEMAADAmfEfxUYHFk2btmhg1LysnCqgp2BeNajgVhZ6rBfjov65TJwtQTUC3XoM1aufBQ9KB5xXICe5Y8fswB7TwvdNDMQONFAUU4dUdFxR3SLaLzgAgbEljzEOsfzGe3vJoXYcBLu62he3GY2ogaJY6+Iuzytuet68NEYLg0Xxf8OjwaOlsLbf87oWt3peU8e67dvXdTSZCRPUvrGVaCSjo8PmL8QKHZR7v73qPCo8v0kOtWOgdfX27dtXi8F6LNRW+JhtM1CRRrpBqbJY/9rAx0qZxFpaWrziYMHOYmrUa5l7qHkJAAAwLjXUs2LRLKauic1rbw9lMfV2S3ur/DgYvK8t7xHI683q/qUWufysb3kacTcUAjNYy6v3A8VFbpPatbHqELueSoqzy62EaQ+1uF126Q3FKre0Hqvueqq1QO4GraowyW45qzwt59rCBavJGW8Gig7ObBrSvFLUikoVMNNLJURqraSUr9jbHV29z54SmBBYrVpZsB6BzS1Ntyvlzy6Lbe4uisOxTU2I1lVLXH1q6SX20klrMErlWYvo4qwVBIuw15xevCmzXL3AopFa+0p1EvK2V2rZiY0pBBYrlW5VoCSpSeX74nWpmPBGqffb+j2v2N0cniGtWhGx9TQrV39rgdl6CoENKb2w50lZa6DwSpZV89Rhm+11BbezVJtAcXZhpbrbRQQbKlSVxJokV6K0Dquc8CqCS6dvLcZIYz22r7KYfS9SXj7uWtzRKrOYdetSvm2SWJzBzmlrF2/XhrrEgWZ1PdEhm7u9vpHSZK9NjaA+2Smbu+cNmenbR/o8caDq3tkUroe+JWGFR5UR5X1TWUzbcHk1YrsiKiiuNoOdzZtWqHro6/iqDfxNHOoSp4/AwSlel9pPVLy/bVFPz6JSCbpBraO1roUJw72LyntvpK9FLF/B2sTSvXNVq4fv2+jWDl1cVe27Qs2ZtuPzCjd00OhA52B7qUfEtaPdY7YPtZsJyVMiEyLNkUm0V6e3Ri9uN7a86yNee16XbpD4u2CFnjbPajCxeHDtSaVL6gjpN8WLye2DzfK0mEoUkLcvpTe2RdRDrFfWw+yzrC4WK197pZad0pjBxUb65um3w4KDTkwHTu6f6lanHKVazOLlxqigi+Wsp5otZQyW0rpOlpzL1mebMzuaqE3KgCaI05VfXV2Av7I8pxEpsxK1nBKxVzRWFPMOnRs4XconwuRtSHUaLUcU9XZyEisW5w35Q01rpxgg/SLFcCeH3fJA2bpaDaAlokt3F8WRWR6pxPGqRn3Vs0P1kGfyri4x1X9HR0eRxKxzvNS6Ojz2SbmLq02gPXQb2JvYulpsYDCjdPnz64n9/eUSVIP6VaxrYUrRay8XZ1q/14wb2WsTS6+JPwvGZDEr6Wbs+HxCDR0mSrTO0LHtaE/v0H8nTpETAn1ZNIfozMXuzqSzRgy7vZo6VoihPrg30okAYjeYWDy465NLj7S3bu4s+ftSWmNbCj3itGPXI0eHrlp62cmNqca7vs7SxKaO1eUtK1NNavWHpo41oY3O6J9RFXaxfPWMFBoag7VaOmZNnbrSwyqzo4nahLt5YFSReyXUGKWV5TuNCFmVqOGUiL2kwaJY8HRZjlxNTeIDVqlzybe9eU1+z4sIpBe1qLn2FBorFLVKI9z1NetaXSA8qei0uFOkx9KFPFm+WnmgvsnyFlejQBnlRvXJDbTPNoGH8GQ6DpSgts1Usa6FaeGMbZWXZ22hpW3hrGAnsawdn09FOyujHY3EKWpCqC+b4yf81ZcUwaLV7qlkg4PUByl75Ymlx7a3au5UlfalsthphZ5p4Zibo4tVrbKyrcZUf2bVwOrNJYHhRaqof1bexXLVM65QVWZQLR2zlmVrPazyDWiBOUJ7xVqZKiz7NBIRrURgHWqy2ZycuwNjrsGimOmH+nC2hy6r/6rbeGmDSuhxfnUoKmrJtAynbnwGl5bUEKN7rtXJ5dgnZpY1tiusF9cfTNRzI2mXVfIWV5NAGaoNiubhiBLxuciW1kQBdS3MiJ1ftX7tawuc+VSDm0Eoe8fnkWdnyVsORrnqck/HVz1xSkJfjg7C6YIlqKUrJe/naJH7GomlJ7R3ltgmShHb2MZwr74xaeWwfF2sWrnKjm1M/RlCLZl4n0w1qRlxfKEdUmGLV9zF8tRTFZpDLR2zhmWrPKzSOlpsp7VGlfi9oleW8zSipVQitI4KTonYWxotilmfCYK9xD+Lxnz625vKZ3Mx9qmgKA9Tv8L+R6Am+SCCurmvjqSkAylvcfXlP6FjCZySKlHXwhKUh5La1mZlMZXExqZ5E6jTbHP5mQ7ZOcqSz5MVnkH3Hj32l59waqQbG+mN7Yu75DCWHTq57NTGVD/YIN9RQScx57SUH3Aqq+iWZI1y1nMinftzdrSQzGPaNFHO00h1lUAjabgoprOYGCHDkUtdoRgsFOTbVZ6c4j/bqI+TWsJVkMBneHU2F/MU1vabM7l8x1Q4fG73h6bEZ44qKq4Osj7fVaSuhRnh4sqJvB5r87NYsHnz7PjAR9nKjQ70yoswsSf15KtviVMSGiP8KbfOOyegsEY9ZlXNuT52s1Td6yOtsY15K9bJM1bwmwZj0aFL0svO0Zj+aTn2uaXkPlStnF0sIrWe8YVaY7BblW5zjo4WLi1cVmSnhUYdIeM0kqMSSRp8d+xLGi+K6d7R39sZuvhlLpetlf202oSihit9UcSnbgEZOgaWHhIvkXNYq5SF9K/t8aOTPr8PjxZEzWJHKFVqzPGtVVxcjVQY6V6T8PGqQnUtTAvtH5XIzcBUj7WpMnSit/Zp9o6Xuym4DytMDpEB1up48auXkqfENob9+UUdR8FxvoohNqnbRk8peuX56GM8eEWqgsUzpTW2xTwjbX2drOYultxeqWXnb0xZSlzmSu4pFbFLzuxiaZLqmTUGO1DDNufoaCkDmhY6DlQJMSN/8mkkZ2+P1YC7Yx/VgFHMHMTFcOfXY01/IBZVSH2pSAy9/keL0YFFbcMt5TsBkRnUHP0tfdbX8vx6lA8X0Z+L3d3ik0mpwmIpqwh1IIefCS/JU1xdmecP7IsBhZ7EewkZ6lqYZje/+YJbqfXrsTZZRnGwd7AY2COZO948B+OP0apm5u9c1JjnL69K139KcavvUduVPEV9/y7QGKpO1pcMVWv5J+fQKrOpnhlzMjXMR6ZS8ZU1SKTyYvFBz7olV5vUxrY1qW+0We1bQxfLaK/UslMbM1ABeZ6MPFculZ7UKvcUueHWq0xq4LXP9ZldLChXPTPH4L2rxm3O09HsjVVlBU4ngrU2XUJpZYH9l3wayd3bYzTY7tiHNWIU04dH9H66GurE21UnMUEMveKDsP90q/yZnTX+DzhJ8uq6+iEZQ/1OTvDKr6mHFZSi78jjy5Sgi0i+8ZCvuDrSmygOP1M/+YRKUlDMVNfCpK4h+cs2pbLkD09ZrV+PtcnWFUE/3LqZO15dQvGn984dEUN2BUT5aozXi8uOF1g+unpxes6Y0rp6u/7xKEP9ApHV0dQq/cYSq5T3OCqghmm9YuvM5CtdU1KlywapqHhReXtPisXXrRBxpD4yGjtAf3lfzqtOR7q5q+piGe2VWnZ6Y1qLyJ2ccCdK9YdyFxUbPtgek9mSyRhiVmVOzVldLCRXPUUr2NWMjsF7VW3bnKOjpQ5oQkvfiPxRPT1d/8CXtbLy3kw+jVTS26Maa3fsu/ZbsnzV4MoLzStg4hOf+zLSMYC9qNCTFjHHrcyRZoJuNyrVfunVDXlVDBg7+gHpiq4WABg76mZmLTc7gPGOKIZ9iv5x6ZpuoQKo2ujAosDtW/VsU/jxKWAfQxTDPkL99o5+WINbk4AjTa3t1oNY5hkobtFhH8ezYgAAAG7wrBgAAIBLRDEAAABniGIAAADOEMUAAACcIYoBAAA4QxQDAABwZiJGMfkDUvH/Blw69cNT5X9+FXtFtXsLcGB0YNFeHSRqPjxUhTnAgMbGVbFEcgwbuyFM5b6Y4sf/yBlqN7mhDZ9vHVdybLsa9iF0JWA8IoqVta7evt36IfbnNxXNX2OhdfVQl1fs7gyNmvofSJxA/wjI6Oiw+auBua7k2HY17EMiXampY912fsweaHBEMWdaO/taRBhbY12M4R9IBABgH9NAUUzdsrPvEkXv1QUenFCTS+LuLtkzhK7ZB5YtTSuXriaLVCSSkv7H0srFp6w1ttAUTR0rujyvv61UigpiLX2dgX8gUbWKL9I8MTWIW3N0Qnxr+28EtiW4ZGlGe5ZgNUrkOpq7xaf0/jY1V2qb2BsaLC6+CaKbJKRsRHwVUysZWD699opdUXtu+b58bU33J6t1VNbVShtpigvXS03OeDNQdHDmUumWwMKl6Qlrl0rba68lNJ/VFEJwdcGJ5WmBSqvy1Iz2woGaKqW6lF+VBVZrZiytxJ8WWGuoonFS5k9ZuxKYntJgCbVQa450JfWuv0RoKwWzHqv8SPH2ukPV8ql5wksG3wy0TLCgYCUV9VbS2oJ1iqlycLpdTLAW1oKBCTF1KbEKC6wkWof4bQi9GaxPYGZZfGjpQIua6aUSYiqA8aOBoljrYhFMhkfLPU9day8OFvx3CmtFVGlvldeMRC9U/4ysNtQlzqPBTjvYOa3TW+NPF6OTPz247EjfPP22RV3UHxLVaekbUTOZ25Ypa80uNIa6S+n198oyRgd6xSgauCQmD7W2YVMFIWYzc2pqbW/xipueNy/F2tQtuf61/tE7Whgsel2L5XbKQ9vaFrEx8p/vDR7ow72L/OYd6WsR9fKny8bTN0TkHV8xUWyVLiv5NonYW71zzXaKJulvK2+lCKieVRWxKj1Nb5LVOwRrI9L2VUBCJfM0gk3OX95XMXOLTVy7WE8VtfH7YxVdTRE7wLRYuFWTG0b3rUq3LE7y2n0pB2DiPhWC7ahaRok9viodMjKPpsHO5k0r1FS9G9RavXJtvDaV2hOl7bWUjRYitWs3E6SUw8OS1JXCxK4o7RlRDfGqp6fHLz9cscx+bahdYY0nkmp8/dGyHp3OUmVbRmsx10xJ2XHBSf7IntRRbXvjUAx3WYxTjXSDUh7NVr8VB3JLV1dL+R0ZH/SwKq8fifHG73v6wSu7yxeL84bKZ4nW1WrM0fcCrQFCaupYnXQ2CUlba7WFlu5SDgx0ijG+a8g6nOTqxDvWuc5sRvj5sjzUoFAeKeV40NUlBnX/HXkSUyFmVNbE3kw5xKvx3x4iil67/0CbuboXHIYrEthbukn8nSmikl0VsSozLTrOyQftTBLL7iGp8jVCmZrf2ldNHWvERthNIjexXJvgJkbl6ODWDgiJNkwgZ1e2ZfFS1m7EHoClnpu4TwMnKql1tZ4x4fiqbMjIPJoCOylmGbWI+TtG+l5L3mh/Sbt2HeW/0w6PapQfRjX9tH/YeseuWHa/9kWzmNpnqvHr0+ksVbWl2ZjAkh3q77Qdl9Dzkjpq0NgfiqEui3GroZ4VCwysclht71w8z7+YIzuxGVb9Y9wXGpO90rWREiuKHDq3uqEsda3VFqrHEa+/W4QI64AXQkOApg9t6+pWblYD6KbsWtwp6ly6pCDXppNYaIjR1DhrX34INoTc+sDkSgX2VlOT+OCZtJGqofW08DhntVieHpIiZyP4rPG1JNDeUv5NzFX90OSA0LnJrl6lW5Ygbe1GsDlSe669T2XDxJzqk46vQLOIZksdMrKPpkCl45ZRiySorNNZGx23ZEAlfSeHeU3lNanSAuu2KpanX/tURrSmlDeqTp0uWa62jNkYI3XHJfS8pI4aMvaHYuwWYfxprMf2rUNKHh5iyJA9U3d41XPVIKJurhW79fMQJfIZCUvL3EPNXzbVxfXRoRaPvc6fIH2tVRYqqSFMCB6VanX2mKmpEaCq8ctaUjalaCA5qppRQg1Gqsnk1bGYxrMHOylYM1V2DUIrlCsLkrccNPsGUXCcswbUPD0kTc5G8Kn7Yv36WbOS0J2szE205Kl+tGvYAhFA7W4TKSrdsgTpa5diViLYPTd+n+oTumpK+9pA4vFl1TxryIhWOnw0BSqdsEyiXJ0udqNlxdPWVEnfySF+18TJ0a8twZQmN8oMaXXqdGGVtaXqDLGbnr7jknpeQkeNGONDMf/ORGNrrChWPpjl4aHyvuyZarCUPdf6BGCe7AmwrknHM4eofDxIPmGgj7BKolPKWqsvVH/SHvNPN+UxQTSlyizyTKSOetnasZ8k3ZOPU4iB0X8yJHiHyBrnrCSmVdVDqtdSfjalrIZbB7VV32oYNfw3yM7VB2DqPm2STzypR2/Uec4/zSUcXxUMGXtD8l5L78iNe0qtoF/bWUwlsbFq+6rbMjnvVj6yJ3XUsAY9FNFgGiuK6YNZDKOyz+oDWb4jO7J1aOe5MhT5XBH5DOIfSTkfvsqz1ooLTZawOvUJzhpQsipkU2OCaBfRlGY8kO+IodMeIRI+lCV8hBtz+nfWRhIzjT/OBZJYrn2VotJGqPCTbJZaqy/5DRMc/nNuWY0rFyIrKa8ia59K/ukv+OBMzPFVy5ARPpoC4peRmxEvfa+lbXSdu0/9VFqxchYLJLF6d7qq2jJ59+Q63JJG9oSOaqvpUGzIfoEx0GBRTB0WxcE1a0rDqj68i5sK8rpNqYOqvh34Qa4o8+GsRA4NcYOuLCqlu9tT8qxVyyg0n9jVyYM5cHoJriX5PKHIg79/bY+fxPRKhkcLYrFS2+jRVH2n0xIIOpXLPciGRc6VqgFsqpkGCwNy6C/f4c2/r8qsSlbaCPHzV6a6rpbMNEwhMPzn2LLKu1W8xAMwe5+WqMrGdB65aeUqVj9k2EdTDHWulKdQi9qMBGl7LXWj69F9bLUOPb6KK6YXWFuQzVRu2Phiqu50VbZl8u5J23FBwZ7nUytNHuVU+VUcirIDBktVm44JqdGimO62/f3yWSbzjjxM5WPtVi829+ntu4CFntA9QWvy6MCiNjE0mG+aBOZUPT/8OK+mDjv7QEhba1Kh+lJ66sMESdTXeAKrK/Q0y68AlT4M6vr4x7LeyjT64O9XT9SYt8TRXuzuDoyb8ktSxe7mcp1VwdX+EwBqnVWfG9QQXd5E1QD6T58e5wbNzamSPD2kLFLJShuh9ECJtaPFArl3e0VdLS9ZRnGwVyQU+yHE7C2ruFslSDoAU/dpoNV0VFK1Tzto8w0ZWUdTVKSp5GYMtwTuhQWk7LX0jhy3U3qsUioQ6Uo1qbhfqwWGe3tFh7IG1fp2umrbMq4L6LnSDreEnpfUUWNVeSia1vczYtzwh4mi4aKYHksCVx+i74hOum67+q0ikXO0Ni9wJLT0jYy0D5rJ+qeBymOutZz8ZZikJ3DkoWtm1UdL6lpzFlqJ1tXb9S/NGOpnbKxTh6iPVZ3mTStCz0xE6E9vdmiJvlPazPLTuuqXb6reHjXg6MLsoS4n84sDZhN7545EN1GdiYv+JREjs4cERCtZaSOofWWKUJoH22MTfqzKulpOct9GGyZ7y8QMlXWrOCkHYMY+DdWstJTVFuHjK9eQkXk0xRAtYe9U+QNOa+zf+wpL2WsZGx3dKSJxmGmViXSl2lTcr0XTi04XbPo6d7qq2zLaBUx6T9lxyT0vtDVpXanaQ1FtqT9dbKkIk5iY9luyfNXgygvNKwAThviQnXmSGAuFnkhawj6DvR/D1aGI8aH90qsb76oYgHrQTzfnvzQH1Ez9oyEp9+r2TRyKyEIUAyYi/VPxnBOxF5kfkCdzBHAoIhtRDJhY9E9ftvV3cT8Ee8uo+n6SeiiQW5M+DkXkxbNiAAAAbvCsGAAAgEtEMQAAAGeIYgAAAM4QxQAAAJwhigEAADhDFAMAAHCGKJZK/S5MPf4pt4CxKRVwTP24lJuOHVy1PMKq+BdPa+awAdBwGnOcV33UxcGBVESxsSePyLE7IOWRxYFVKTUexe0VYvKYmXg9tcG2iKFgrDV8C8eca8b29IN6IYqlal29fXutv5M8Ojps/iqpR6moSVPHmr4Wr78tNEbpf0FviH0zFp7fVDR/TRQNtkUTr4EbTWUtvPfH+ei5JvpWU8e67dv5FxEaDlEM+6amjhVdntffa33G5V/QAwDsfY0YxdQ9Il/guoWctGhgVN9esqaV3lB6CuplecHA1MAF5tKM9hz2Cs365J/BQkpKMyesQi7f3C0+SfW3WROsUkuyt9meJbRwQKAmCTOWNtsU6c8VWDZQiVANIxUssyeV1mNRb5VWmFSPUJnW+9XVMF5rZ1+LV+zu9Csjglj4X+2tftvCZElimrUBZk5rFTHF+fxy1fzhzYt9UyjV0i4rMpu9kZHqp04MVDFm9SVqvrZ+TzR3c2jehK2MV9HMQfZ2WOtXJQYKijSlmiW8cSlbJNj1zN2i8n3x2lrWTLUWCFejJKU6dl1iamOrvAbJhaspYmZ7jrzLKqFmMnUzE6XQDObdBMGVWRVJKsWsr7Rcz83yj7gWtgsIbmKgytntERYo2J41sC3+BDl76FwT81a5IuWl5NvWyvwql4TWFywgNDmysC2wRYFNylWPia3RopjcE23DfSPbjaEu0YtC+2Sws3nTCjVVX/wVy6h/hla9JRbx2lT3KxGn2MF2q0BxKAU6gTfcu6jTW6Mnj/S1iBUGp2vqum7ZUJd4r3QFJXEV8hK1KNLzuobUpNjrwvm2edraxf50Ub4/XdbLL1Y1xTy9LrnmefrtWGKze+eqlerFg8sGKiEPNquGatu1PHXPEK5HtMx2NV+VNUyh71IWu9fIfVVYIzpN4JJYHbYtROy3Uk8TvUL2kp6eaWbjddcrF5/cpxbLq3lrA120sLY/WPeAtA4ebLiRPk+caPypqRP17kg+7mzq4JE7pcXMro9cWb61RyNrCMk8kpOk7Mmm1nbRBTY9r2cU9A0dq31HC4MioS8OtW3CFkmiuUsDlGzuQC3TW7SyHmKrTwNLldSglqE1dVnVTPIf0dZG2gebZQoqy2rHgGgrzC1PSC3FOtWcFd/ChZ42zyo4cQdpaUdiQLBmar1G4iAYc67JdfoRks8umUd5sDopZ5yUY9CXVo8Jr7GimOjX8lEdq8e0rhZdqXzlQioW59kP80SWUYuYvyUxStkFykshwRNZ0WtfU5rB3LYKnuii1Epb+kqLZa4iReXbrK/mDBaivTR0Rm7qWF0uNcLebF0NMciUV7JaHP5mJfpkVL5c1LrazJar7lmC9ShVxC6zQ/1dVQ0z+HcpB+SWlHeoUJdtC7O7jHpYrX/YekfUpbxbk/tUNIup/d7e6s8dktzBxfmwu2htpKmVnpo6Mdo+4eMukyrf3qNym8U+jTzBV1LlYZa+J1UWKxcje1JXl6iE/458PiiSxNKI5va3qYLm1iroIZkqbmClLn3USBlaU5aN1FtXuyxHO5aZma2s3NTRIf/OLiV0qokj0o5dcMYOSmmPgNQRN2kQrFrK2SXrKM97xsk1muY8y01QDRXFYj/bRz62BsfFuGXUIkmamkRwHx619nDwJHboXLFsYHqE6leB83ZQdBXJqtlmVX5gsiHrnrv3BjY75mQuz/i6MLW+mDEjZ90zBFcbUxGtqhpm00d8d7f4zB24N1mfbQub11Reg6pzYIvU7kso3e5T4XNeYpsZwWlWB4+54KM2UZWdOjG2fdTk3MKnG03lzHzHjt0kKbL2pLVRulJdiztFE5UKlotXlMSqbG6j+h4SUWUD16ePaolNEWEtG1tvVW0jTzv6YmbW8pRS2Y4XMnZQ3vZQrRGzOTFHenkQrF5gM9W6zTZkHuVqe7PXnnUMGon12Bc0UhRTtwbsgUALH+Atcw81fwkxXxmJJS/4GiJGBQVXqVaXJimIpa0iUTXbbI7hGPpTWbd8liH70q69VlUNvWBZeSv0uV89b2B9ns5Z9yyBEuQxG1NmlTXMQ384FU0cGCnqtG0hod2YLaFPBU8ZKiyEz7i24HZYHVx9IUy3ms+//ZA6MaF9KiHLj2mQjJNZxYdZ9p60/pSnZ1En2b7mBKNOIpXttuqaW6u4h6SoroErrkEtQ2vssqqZ0uRoR58KXLHbVMe9IW++aUnVMLLaw5cy4iYPgtUKbWb57KLWlyrfGSfnaJpYj31CIz62X7HoTrap46S5/FxC4FJ3xWKDWH1XUQv1/Wl5CVkdHpXdavcfzbCYK8pN8kEJtVlqeKgw7VQoeQAcmxqqD9yhz5rupfYpO4upJFbpp/eylvLjG2Wl2wSpE/e6sTrMyhcWxOlZdQR5klBxRZ5E6to1GqtFa1TLDklfNjMEVdSOiSeImveGzpLlx8UqvEefLHk8SxkEx0T62bWmMw4sjRTFwiHZSIjUWvwy1ucq80tRdeqssUGsllVUs82Z/MM494NNCdUI8Y86/bBJzrpnFmtL/MheVQ2rNxbbVomsPlXOYrUksdQLJKkT49sn83qGLaF8WUbsibjKwyzPnlRZTFRFtKXJXfId0bzqKlndklhqi9ZfpQ1cqVrGvbRlY+ut9pdRSTsmjxv12Bvyuz4yzo1Vls434o6Z3Ed5xhknzzG4z2uoq2JqRNTfZytLvNevqQMqdLNanp1KIgOPPbFCCbcm86wi8fipZpvzkSXnHmtiqxFLhQC9PZl1V4dgsAoxx7FNRwz7x75Kqqph9cZg2yqR2adKWUy+X3VPSW5tIXVi5nGXwGqw+PJlGfHhp9ojOXNPCnJr+tf2+ElMLzU8WhDrzDhXVHA2T2/R+qihgStV7Q6R0pZVR5Z/+11T+6ukonZMHDeq3RtWC0eyRKCa9aIqmjLihsWMfNUOhpUd5bJ28cdDnmNwX9dYNyjV90ECXwcu9DTLb7kkf+pQX3spWl+EHh1Y1Dbc4l8mVp3J7wRyYu7hIiTxYf2MVagjKXnArmKbExV67GLkmBt+VDKReTjBvsDslyY2qXyNSR9A+tGkzLrrUv3hLkfzR/anWKhHLV9NDcX7wav7+Y3BtlUgu9uqpzSGe3v78+/jqNKjHlYLlZsyY2L6cRdDjdTWSSFuV4vtjDvEpKqP5BxHmD4t9/db51WxOvVtjrRzRXiLsqS2aO1qbOBK1TK0pi4b2WFifw16VteqqB3jdr+atYq9EWphHRr9IUB1K/1njQL1CIy4KYOgEHOuyTj9pMs8yvOecXIcg/u6RntWrHX1dv3zLob6JZL03dXUsW5E/USLJn8IZk3pl6jUVNUJyhPFyyqoICYyf+iZSdm3slah+rOebB9Cviq2OZFVP1lMBfcO5DVm9VsuZnH5BET5WXC/eaepX5Hxa5dVd9U2fqGibeTV9nS6IvYKxZBXnlBpDas3BtuWmyo7o9uK80KxWOv9M7WR5aNHrGuw3R9MUyeKKqYcd3HkeGzaS4/t0V0t9lziPdnqj+TsI0xfebBzV/SdGJEtypLaojWrrYErVcMOyVpWNJN9pPfOHVm3QqSesoraMbr7zfW4yvdGqIXNLzKYkkU1xUszZ61CO63UW/UeLTdNcBAUkyPnmqzTTzqxPruJoke5VZXUM050J1R/lpuQ9luyfNXgygvNq4mi0JPeLYAJgG6OfcXowKJ6fcRCbRh26q/90qsnxDcow9SF0ro9bAs0Iv3ks/WJGJioeK6oYXB2HRvjP4qJj0uB667ybnbdHocAGpP5RfL63dwCGkWhJ3i/l+eKXOHsuteM/yjW1Npu3YE2d9a5eIqJSoyGqpt73CPAxNS62Hq+TeC5Ilc4u+41E/NZMQAAgMY3UZ8VAwAAGB+IYgAAAM4QxQAAAJwhigEAADhDFAMAAHCGKAYAAOAMUSxdoaeqf7krQP0QVK2FAACAiYgoBgAA4AxRbOzJf0yfXygGAAAxiGIAAADONFAUk49lBf8VWCH0pnrps2dWD2QFlw48o1WabkpIfHTLXkPsTHEzxD4N5tcopmrBDbGXzFw/AACYQBooirUu7vK8/rWByFJY2++19HWqfwhWhhT178IaQ/KfjK0srQz3LuqdqwqIvV8oM1Nbf9eQKn779pH2wea2fjNNUTP4VRjpk/9SqsxYTa3tLV5xsGDXZbQwWPS6Fsf8G7aRDWk3E5KKBwAAE1Uj3aCMZjGVxNpbZWoq9IhU1DVkRajW1SN9LcXuzgrCWNFrX5P4zNboQGd3saVvZHUpPTV1rBsSNfKpGawqNHWs6WvRFY5mscKa7vgkJjdErMXekA71d0rxAABggmqoZ8VaO4PZw05i1uUxnw5Am543L7OZwmLpq1grgklNpUMj5jKXqkBsFoutr2RtU1Bq8QAAYGJqrMf2g9lDphaTjUZHhz1vXlM4wDQ1zfO84dHcl8WiJZQ9v6notcw91LyKIWfw+tvMc1xac7d4T2nqWNFVzmKJgUtOiK9GevEAAGBCaqwoFshiKonFPWvlUEv5Ca8yc0dTXkEzWSwxiSnJgS+teAAAMAE1WBSzslggiSVc/gpfLKvgAlnEoXNjbnaqFRixM9j8LJaSxJILySweAABMPI0WxfwsFrompmJO95rgY1P241UqrAWjjLrll5sqIPRgllpBia5Zb8q3BEwWG5BVDz10VpJcSHbxAABgwmm4KKYfuhru7e0PPvXeunqoy+tvs368otDTLL9xWLp/p5/596PM6MCi4A9RZIqsQaxg0GsxLwT9OFh3s/X7EmIt9q9N6Cw2OJxyY1V9LzJQyOhAj1plavHq58b4nTEAACaaxotiKtAUi8XIHb7W1eantgz1C1zWg1TqtydElNFTmzetGBHZrCJiDVYJ03rnjqxbMc9MU1QVWqxn65sH2wPfklRZrFhMfcRN/jtI6jfRjOZuz9xizSweAABMMPstWb5qcOWF5lWDKPSonBX7M6wAAAATRPulVzfgVbHRgd7kZ60AAAAmkIaLYuY377kvBwAA9gENFMXkv8Conpzi1iQAANhHNFAUk4+zS+QwAACwr2jEb1ACAADsI4hiAAAAzhDFAAAAnCGKAQAAOEMUAwAAcIYoBgAA4AxRDAAAwBmiGAAAgDNEMQAAAGeIYgAAAM4QxQAAAJwhigEAADhDFAMAAHCGKAYAAOAMUQwAAMAZohgAAIAzRDEAAABniGIAAADO7Ldk+arBlReaV05N+/KL5q+abf/i28xfAAAAjar90qu5KgYAAOAMUQwAAMAZohgAAIAzRDEAAABniGIAAADOTIAott/Rb5/yp+bvehodWDRtWk8h5gVqV+iZNgYNOjalooHU5UiknwBoJOM9iu139IffXrjg0Hs/8AbzRsXU0D5t0cCoeY3xQ55R9+YJdW+vDwCwDxjXUUzlsPf9yeafPn/yj39v3qtUYU13saWlpThYIIvtTa2rt2/fvrrVvKrO6Oiw+aukHqUmi64P49PY9hMAqMz4jWJ+Dnvu+B/s+i/zZsUKa/u9rhVr2sliAADAgXEaxeqTw0wSW9za1CqyWPeaym496TubJeU7nOr9wA3PyJMpSc+7lN5XC2h6Lmtdfsmxz7vEvumzyhUCs8lJoujSivxp1prlu+GaJ5ZYmtFe3l6hWZ/8M7AKX2nm4NTA1jd3Fz2vv82aYJVakljD8tzWLKGFy+LXpyTUMI5Zo7WEmd2qQqCKKYVn196aIgTLFezJYslSeb7AqiNLl5kFc22UmilUzfg3fZnVCG2Hei95PaqEyLaGVmOvJ654AKinho1iKQ/j73fi6YfXI4eJ0bdXJTHPk1nM61+bfLoJkeN2c/e8oe3GSJ/X3WzGb1VWcdPzakZJ39eySh8tDBb1euOIc/3axbrYoS7xalFPz6LmTStK7xS7m/V6Whd3BUqVZLRs6euMK1meUdqG+0Z0ObIksaLQqWWws7QiffNGLNPc7fnLDHltKo34Cj1tntUGLaKygQKHexd1emusybGn0qaOdXoWTWy052/E6EDnYLtV5/LWr1ZFel6XrsC6jib5dlC+bfabW5cff7pNWF9aR0ggVlFqFFGg3KCenmm9c3UlQ42YuPklKbVP3Tmy3m39ZlvE5PbB5rZ+M01Ru97frriGC8i7UfrgCF6B1ofDirgdmNkD1Xb4e7jc+snriTvsontxbnlCXPEAUE8NGsX+/AOH3XfBYQ9+OJrGZA6789hJtecwPTSXTvlNHStE7OlNOdlYxAmyWyw5Un7YRKQJFZvUMB3KdXI1XV1iqv/O85tSkpg82ZcKbl0tSi32988rv9Mp4oApKZrFVBJrb40NJeJM2zVkBZbW1eqc2WltcrFYXpEQWUYtYv5WRD6x20A0YfDsV/Ta15SWVpPD0TFKrbSlr7SYaFi7ztbWZ6t8m1X5FdyqzugICeytWyM3qH/YeifQiFmbn1b7lJ0TqbeudplsOnu67ohpDZN3o6IZKeWDSVYPVNthTTerli0UXY98KjR2PaaUQGt1yL9TigeAOmrQKPYfP37upJ/+9+z3hdKYyWHPPfxCzTlMD81WbpHBJvVk44v/FK+C0fCof7opjdgqiS3unNtiJooV67ui6u8YLXMPNX8Jh4rlAjM3Nc0rrSZyak5JYnFXy/TZyrp8F6xV3DJqkUSysoHygpVR21JqhHihIBZhb32WarZZlR+YnCazI8Sb11ReQK0w0EyRRrRENz9/7a1yY+utqm3EdKSswyP3RoUTe1oSy+iBMYuWDz29p8vrie0OUmIFUosHgPpp2BuUf9z4g2dbVRp77PQ3qjRWzmHHfP93teawmNNN7iwmL2oF8pJmn27Kp0w5nouZ5RhuClcrji7us09qGYJnBllw/H0edYs0Wm74zB6oVe6vC8q7gFrw3pEQXKVaXZqkICZvExlihpyq2WYTF/PK7ghx0vZ9rJTNz6x97M6R9U6jmq7Y3WyW1NJbvpKNChxo6viIS0iJe7BMbUe/fnavpLyZwcwXOdxLVOCKrX568QBQN4382L5JY4cdO/Ox06curmsO00Nz6HQjTzYVP7wfr3y2EeO5OgPICKDOz/IEE3tOqIadxVQSi726UL30WKgzQvmJpNDtywrFBjEVJZrLz0sFbqNNfDVsfsbOycxO/nNkFutmaS2sLKaSWC1HQ0v5ScAyc6vRWk9iEtMS+3la8QBQJ40cxQSZxk59eI9IYz+oZw4T56leedoPD7PyTJd9+yHhqkfgGok6C4h5xCnAnAHkO6Lsms89QeUslpbEwpeCjNTLDvHL2BdU1B1e0YZ1OTPFBjH9vYqhqiJANdtcoTwdoRa1bH7azomtt2oYLaHp6sfPSKlHQ2YPzLj8aK0nJYklb2xm8QBQHw0exYQ/3v/9X5368H89XL8cJk476qZEdGiWQ3d2FtPxJ/yIf2i0l+N4/9oeP4npwodHC+JMUqckoJSyWFoSM+ek8AU/1QrJy6gzkb6m4JNrKYmEGlVedRJuTUZCjb1+IzEyVLPNOVjry9URapBn8xOk7hyVPkLdPLDzYpuuntQKBgsFsdKUpsrqgfHtbzPrGRALJXxFM2Vjs4sHgLpo/CgmiDT2bEvdcpg57cSeAvSD8Fmjr/omlfzCvj98jw4skl85s6KEHsf7+63zoTizFLu70xJTNdQjMcO9vWL1sU/caOorcIGfMyj0NMuvhyVf0opspdzI4Rb/Npc+ofttpcrTf1Yq8WF9dS72z5KqkfWfmmrj5OsWVWxzusj68nSEGmRsfpr0nRNpGTF90LNuYOrjwG46MYv9qlZyBcXB3sFiYkISsnqg7vuB9pezWK9MFhscTjvo4vqJKiO7eACoh3ERxepMfas94cO4PtuGPolHNXWs07+1ZKgfJQreR1IlBb7iFn2nPsTppljMvOvZutr8LpKhfi4pPZSIrRxRvwamyd8cW9NupgnmpyFMib1zR6p7VkwFsehj4vLMWPppCP2OXL94aVHnaj05NidUsc2pouvL0RGql7X5aTJ2jmgZ9TNkerKcvm6FCG8+vV32PmnzUkJT5eTBIHptxsGQ0QPNHi7PIGYZbA98IlFZLGs90X5irkVmFg8AdbDfkuWrBldeaF45Ne3LL5q/arb9i28zf+0TCj0qZNQrAaTZi6vCXjU6sEjlyBqSakX29voAoDG1X3r1vnhVbILRD3fX9ZJFovo9B4XGUvtDdJXRXyvgChMA7Js3KCcU88PpY3FOGx1YFLjtJ17X7zkouFToCf77PTU+RFcxdVN6L318AIBGRxQbt0Qykg+vyH+hb2zuFza1tlvPz8hV1fE5KLjUuth6vk2o9SG6/NQvpel//pJbkwCg8KwYAACAG+2XXt1AUQwAAGCfwmP7AAAALhH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DOOotjvBta8OO17vzGvoh59edqXX+x51LyaiH7T8+UXF63/nXkFAADGvwaKYoXvvSiyVOx/5A8AADAhNVAUa/3o27Z/Uf93YN9Bnjd7aunl29YtfKOZKcWCt4o5Vy8wrwAAABofz4oBAAA4Mw6j2K+2LfLvXa7ZNmre1c+KvTTwK/PKPFuWfYtTPoDlzxZ4Fq1U4Oj6l/wZ7HLU+y8XgrdWMx9WC96HlYv7SgXaNQ/M4FOFhCfFvgkAABrZeItiv/7dopteW6FvXJ49pWXbrub4B/lFwHq1+y2lW5xnT5ln3g8rfG+nt9DcBpUFbt4ZCm2D97zY6R1gZlg4qfjoq8EZXutd8+Law00JIwte178+JY3J2Nf26ykjurQvvm1o9p62QHwURIG/8U7RMxzYd5CYISZdtR4+yfP2rA2s6DdrN3stC6a2mpcAAGAcGG9RbJvXfvZbTdo4/KAVsz1v8+6Y60CP7u73Xte34ADz8vCDVic8bdb6UevxMlVg8Zf/Vb7S5v2h+Jap5SfVFrxVhK3io7+xwtMfvCMO9EtoWnjI0Gyvf33Spayd/d6koc6DmswbYu0ibP2h+x7r2p4s8ICOw/Xfb+yYF41cyoLJXZ7X/yv7Gp7c5PbZOR6qAwAADWO8RbGD/qTVxBTp0DeL+r82GriqpBz8+hbvD4ObK/7epSxw22vPm1dS1+GlPKc0zf4TUfKmV8xL0YCh9KOuV8VVKf6q1RtbjwitMVig3BBv+P9FN+SAzgWvs2No4Vd7Qo0DAAAa33iLYm95g39JSWh68+vNXyH6+tajr07L9UMY5cfFmh/9g3nPeN3cg81fNisbvb4pJv3YWa3kV78f9rx5bw5ftVKbYEe3YIGHvyHp1qoKhf4FM5nzuuaVr7cBAIBxYbxFsdzUT2PIH8VQgSz0PJZPPyBfflxsZEGuBokmqqD4AFdnh/9p+0Gle5Ty7uSkxfyQBwAA482EjWLKGzs6RcCa2uWFnscqeXRn97bX9Z2d8mtkketbr7xWDCSt8L3I0f/3WvylMnV9K3qrMXH+bOrmprpHKe9Ozp7MA/sAAIw7EzuKaQcsnu2FngDTIjHod4Vfhm5QBh+N16EnsEjoiTRVwkGvP9S8tMlqFB/dGXyiX81fbYoq3aNUdyeDz7QBAIBxYYJGsUdfth4RS/yVB/Wc1p7e0pyF773avU3/abF+3mJ0/UttIvQsLH2FUyk++qr/6xWqhNf1nRL/zFbrR6d2eXvarN9CU/NPGvpotSlKPRI3PPy7/oOmdHJ3EgCAcWjCXhXTz+yr/3YOLzgw/p9OMj9OYebsffOBkWfFXtd39oHtvzQzND/qRe5mThr64lRvvV7Ri22bxctDSj9FEXXA6i8e2OftajYV078xFgh2lWo9fFJx2x9ajvhTHtgHAGA82m/J8lWDKy80r2B79OVp61/rOzsxWo2uf6n50dcP1ZalapVVSQAA0LDaL716X3hWbAL73cDwHm/2G8lhAACMU0SxcWx0/W/ko2n+PyoAAADGG6LYuKT/hXL17Bq3JgEAGMd4VgwAAMANnhUDAABwiSgGAADgDFEMAADAGaIYAACAM0QxAAAAZ4hiAAAAzhDFAAAAnCGKAQAAOEMUAwAAcIYoBgAA4AxRDAAAwBmiGAAAgDNEMQAAAGeIYgAAAM4QxQAAAJwhigEAADhDFAMAAHCGKAYAAOAMUQwAAMAZohgAAIAzRDEAAABniGIAAADOEMUAAACcIYoBAAA4QxQDAABwhigGAADgDFEMAADAGaIYAACAM0QxAAAAZ4hiAAAAzuy3ZPmqwZUXmlcAACCHaV9+0fyF8Wn7F99m/nKq/dKruSoGAADgDFEMAADAGaIYAACAM0QxAAAAZ4hiAAAAzhDFAAAAnCGKAQAAOEMUAwAAcIYoBgAA4AxRDAAAwBmiGAAAgDNEMQAAAGeIYgAAAM4QxQAA2Fecds6sP14+Z/gU87LslMPj38fYI4oBALCvuOOG/7hzh3f0CYdfbt7Qpt4xf4q3Zdu8e8xr7E1EMQAA9h07T9uwy/OmdJwz1bwhL5X9+an7//7Oe18xr7F3EcUAANiX3LP1zh3eIXP//I53qZfvmvmPc9/gbfnNaU+pl4q+j2n+6z7YvKupW5ml/0JX11ANohgAAPuUnad9f+dL3htOPVlmrMtPnnqIF7gkdnn3nO/P/f3qi5/eT/63beOMg/74xZmnqUkyop3whjtv1JOeXr1FvYvaEMUAANjHPPXCgEhRMw6445zDe2Z4L236j/IlsVPEO7+/88ZfXWxevzLvgV3e/lP+l7yENvV/zQxcP7u4z58N1SOKAQCwz7n4XnVhbO4Uz9s1cMNO867nXf6OKd6OXf9s3az07vntRu8NC46Z6nk7n9ohAtybuClZX0QxAAD2PfrCmOe9tGmrdWVr6rv297z9p36//DSY+O+go81UHeCm9PCUWF0RxQAA2Bdd/O+7PO/3jz5WviRmbNmmHwWz/5uhr5w99cIM8fIB+R1MGchCT/SjKkQxAACgqVuQ+0/WD+knuudXIpydvun33oyD+FXY2hHFAACAIS+V7T/10hwB647Hdr3keX/+Z+XfJ0N1iGIAAKBE/erY0SfMMr86Jh08bH7MYuodXyw/InbaMVMOCT7yj+oQxQAAgG/naV9+evWWN5z68fJj+96GF+4wU/Uz+/I/9dtj/JhFHey3ZPmqwZUXmlcAACCHaV9+0fyF8Wn7F99m/nKq/dKruSoGAADgDFEMAADAGaIYAACAM0QxAAAAZ4hiAAAAzhDFAAAAnCGKAQAAOEMUAwAAcIYoBgAA4AxRDAAAwBmiGAAAgDNEMQAAAGf458ABAADc4J8DBwAAcIk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/stWb7K/AkAAIC9yfP+f9y5Wi7ZfrOc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Outlook:  Screenshot of a popup window asking permission to use this account everywhere on your device.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641600"/>
            <a:ext cx="3813629" cy="3588294"/>
          </a:xfrm>
          <a:prstGeom prst="rect">
            <a:avLst/>
          </a:prstGeom>
        </p:spPr>
      </p:pic>
      <p:pic>
        <p:nvPicPr>
          <p:cNvPr id="12" name="Picture 11" descr="Outlook:  Screenshot of a popup window confirming your account has been set up."/>
          <p:cNvPicPr/>
          <p:nvPr/>
        </p:nvPicPr>
        <p:blipFill>
          <a:blip r:embed="rId3"/>
          <a:stretch>
            <a:fillRect/>
          </a:stretch>
        </p:blipFill>
        <p:spPr>
          <a:xfrm>
            <a:off x="5747656" y="2848245"/>
            <a:ext cx="3320143" cy="33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(5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</a:p>
          <a:p>
            <a:r>
              <a:rPr lang="en-US" sz="2800" b="0" dirty="0" smtClean="0"/>
              <a:t>NOTE: If you check the box on the slide below you will see the screen shot on the next page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AutoShape 4" descr="data:image/png;base64,iVBORw0KGgoAAAANSUhEUgAAAy4AAAMXCAIAAABTpJaZAAAAAXNSR0IArs4c6QAAAARnQU1BAACxjwv8YQUAAAAJcEhZcwAAEnQAABJ0Ad5mH3gAAF+GSURBVHhe7d0LmBxVgff/Qs0mqyGIBHeJARk20UTQeUmIDC86cjHBjRNu0eAyKyOv8A7v/B3ZqOjgGxZDZiUI6uK4s2TBxQGHFVxAYIyQyMVWluaSyTNyCW7QkVvYhURek+gmG9H/uXX1qXv1ZXJ6Jt/Pw6PTXVWnTp06derXVdWd/ZYsX7X/n07xAAAAsHft+K9dMord+bUV5g0AAADsLad+pvd15k8AAADsdUQxAAAAZ4hiAAAAzhDFAAAAnCGKAQAAOEMUAwAAcIYoBgAA4AxRDAAAwBmiGAAAgDNEMQAAAGeIYgAAAM4QxQAAAJwhigEAAATst99+GzZsMC8ixCQxg3lRM6IYAABAwGOPPXbMMcfEpjHxppgkZjCva0YUAwAACJg/f35sGvNzmJjBvFUzohgAAEBYNI2NRQ4TiGIAAAAx7DQ2RjlMIIoBAADE89PYGOUwgSgGAADgDFEMAAAgnn9fUl8bEy/NhPohigEAAMSwnw/z71TWPY0RxQAAAMKiz+mPURojigEAAAREc5g2FmmMKAYAABAQm8M0P42Z1zUjigEAAAT88Y9/jM1hmpgkZjAvakYUAwAAcIYoBgAA4AxRDAAAwBmiGAAAgDNEMQAAAGeIYgAAAM4QxQAAAJwhigEAADhDFAMAAHCGKAYAAOAMUQwAAMAZohgAAIAzRDEAAABn9luyfNXgygvNKwAAAOwt7ZdezVU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xsDowKJp06b1FMxLYKKgayOXQo/oJ4sGRs1LAKmIYgAAAM40XBTL+7F7In3q2vPMd86YMW3Gyf/0xB7zDgAgG6MnJgKuijWAl4rfvXent/PRf93wgnkHAJCN0RMTAVGsaqPrVra//2PfqcN1ucPO+vt/uWT5JdddeWqTeQdjY8eG71xw+pyVPOoETBCMnpgIiGJVe/6+r9418uvXzKuaTJr14YtWXrSs+UDzGmNk6xM33HTflv8yrwCMe4yemACIYgAAAM4QxQAAAJyZaFFszysbb1nZfuKcGdOkg49oPrH9qrt+/qqZatn17E8GLjq9+YiD1Ywz5oj5fvTsLjMxlfruptDWL14Uu5v1KyHua597Xtl011Xt7/dXc/pFAw+9EP2mT8L3QXc9+6N/vMCq5PyExePteunxu8Ti801jyLVf8I9pG7ln5y/k+qwF5osl7v7FDjPdt+ulR2UrlyqmmnnlwKNbzOQSUd5PBsp7o7Q7Nr0SswXp34jVbR5qYGsR0VBX+euJ2Zn6e7nTpjV3F8Wr/jb1Qsr9HVy9I62OdfpFt2y0N+Tpa45LL2/LLUvFDMdd87R5rWWWa5Q3ds8L91/Vfqyc/+AjLn84c7V7Hll1hJj1U+u33P2/xZxHXL7BTLCp9jm4pxBd78u3ni2W+t93R/pA3q5t5DzekjbTTNbytlmGSrpnJZ0tyY71nxJbH9vKRnwXMcdxqe3UYXnRwE/i1pn+/XM9NdRXrEVeHbnlosVqLTM+9q/P6ckZIuNtjl2R1RUy28nv0qZTWvsmIu+YVv35AKiHCRXFXi1ccsy7PnDeV+9/ac6py4Wzj99/xxN3XdZ+/eNmBuPVkWvOOOLdH+7+9s+89ywV852/5J3ez++67Mx3z/vErc9kjugHt8iyly8/7UjxYnrrufqV0HKwnsG36+mBZc3Htn9tw0GLukRtTmqasu2+Nd2nHH3GQPZa1He0j3j3mV+49WfTjjtHlC4r+ZJY/NJ783xRaMeDK5sPfefx7WLx3x9y4vli+bNPmrb9vpu+cOYxC/8x7lvfe164+zPHNB195hdueuS3egGxwsmvPnjTF772061mHkU13jtPPu+r657VrSea+cDdP7/rq923PmNmkcSZ9JKTmo7+cLeYb/J7z5bznb/o7WK+y9qPfdcxn8zRznm99sLdn5r37jOveOj38/9K1rp5yrYNYmces/CqDf54+6ZZH5E1WH5u63Tx6sjT1AvpI7PepOdIo9rmXce2X3b/S6YtRcd6cM15H3jXSZc/Uor5c07oEB2ieM09wfOob8tPb17veQuXnzrHvJGz3JDR75xx9GmX3f+bQ2bPnj3D+93uOadc0JK22h0P3PCNrd70T59zwox5p7R53tZ/ffAJM6lstDAoIuruWx78mXnD9/JPbh3yvLZT5u1v3jAq6tpVHG/hzTRvV9dmMartnnk6W5L9T1j2ycne7m/d8kDCrE/f+fVwF3l1ZOAT8+RxfNMju9++SG7v8rPfKw7LNd0ffvcRJ19VwRZn2fHgJce//7xvP73/YaLJp+3+bfZDsHpXiPH2rp9771wi67b0PbsfEbuiedl3nklYPE9X2L/ltLPS2mnPxnuu11061CnD8o5ptZ0PgLpYsnzV9kYy0ifOLF7XkHmZaKhLzNbSN2JeCi/ees5kkY0+NvD4y+Ydadsvftx340/MC2nbcF/rZG9y03mDgflefnzwnJmiyJkX37/NvJUhWoMSvQ1Lzz9/+uTW3h//olzetl/cfZEMcN7C6542b2nRsh75ipyx5Uv24rKWt/V//wnzIo2owuSmj/bd+/PANj7ydbHpIop85RHzjqHbRDTKR/uC6xM1fvief3vGvNi+/dmhLtlIUxd89rZA68ma/eDecvVL8538lWAN1O44U7Vz19Cz5j0luTUlNTXcK9Sb888/X2xpcGf629n7b6F9mbd32fS2iE0JNI3YkF7VZm3Xl3bl09ctlCsNN66m92fb9eG2zFGuotvnoovbpjZffHdpgW3bxB96tbN7/02/F6QPClMnPWe0kfX7cYW8eMvHxNtWb628a1d2vCVvplJZmyWqvHtW09mitv3oIvlR4GO3vGjeCFBdZPI5t/oT/cPyvMGNWwKFi3HgwmY5qbVv2J6Q3r/11ND+12+ef/HFM2eeed0jpQ0rN3kS04YzzwwOGaYFZ86UE0Oryt0VdDvZTWEx4/zF95vXpU4T6tZ5x7TK+icwFkQMm0BXxTbee8Nub/7//fwZb59i3pEmHXx0x2nN5oUwelNXd8H72I0PfG1JYL4pb1/y9Tu/3uK98LXrkz60VujWa3+47NYbP330wZPMG7Iy/7PnajnKrL9ufeIdJWX04duelANkt724rOUH//qkw8yLNG+af+XGx77VseCQwDbO+eRVq8Rw/+S16wJXRlSb7J7ZdesD3+oIrk/UeO5xR73VvNhRuOIT/S+I4b9w96UfDLSerNn7F5S+TF6e75YLgjVQu+PaO8Xg90L/J775SB0+cW649obDwztTbOc//YNIF0/+/V2RyzyV0ttyZO+6Wy4INI3YkE/feMv503cPXXWnuSA14y/PF8El3Lja0w8MPCnOLecuCrZlrnLLNn7ja1svv+Hi/1laYNIk8ceMv7xAnJs2//1dMXcet/zwGnFQlK6zzFhwqjjtFu8ZfllNLHn5oe+v99ouumi+t3loQ6Bb7tn4wO3iJHfqghnmDaOCrl3N8Ra7mUJVbRZVffestbNNeu9HPy+Ov+/esC64B6Q9j3zvK08GrvWUD8uvLfmLqdb2ytb74Ko7b+2aubvQ/YXbw88FVOOGr9146jV9y+aUNqzU5En8Nrzz2uCQoVvw6zNfiF67z98VJr33jL+Z7e2+4XsPRofiHcU7bt7tHfn5M+abN+LlHdOq6Z9A/U20Z8W2/zb1/v6eR76zsugdueozH4r55vOkWUs62xIGgGosveILrZHVTHrv4vPFCau46XnzRpodu6t9WuGtRzXPjBtM57zvr2Z73uZnrcc5dqz/6ueK3vSLvr0qWtuApwe/0L/VW/gP/9QxK3Wc3vLDq8V8R666KmG+SbPO/ruLZ3tbv3FDPQa5+J2pU8fW+59IT7yZ1LZMPueyc4+K2ZQDTzxb7Mty9tr/+I+qUHR7+CQePc1WVK5vt3fWRWdGfj1J39DZeu3aSHZQN0Unn3PBX5oo1XTsmSIJDN0zbLe7uge58PRPLl40PRzTfvbgLbu9lvbWyCrzdu3qjrf4zayyzSJq6Z41dzZ9G3vopgciz1Wqu25Hfv6j7zWV0k03+Zyr/2/CYXlg6xeuWCqi79fzxM8su2d9+hOtGff7LC+vuyalDSfNOmdFl7xSaKusKxy16HyZWa/9Ybidgh8ukuQd0/bq+QBIMYGi2NEny/Pgqp5vjCQ/QPHz4ve3evPP+2DCcfzWg+UVp80v/qd+WZu2tmNjh4G3zJgl/veJ51Kfi9Unze9+5uK7cz+ln8+bDjhI/O/jz/kfWvdsvFd8ypz9N2eUzgFJ9IW6j51fOq8n2fGzH633vJYLTkkeLCc1f+Aj073dNxdqvmjlTT91Qex6mprmif99Zsuv9csq6W05Z6kfoULUviwH2/1POOfT072t19+zMbDTIqfZSsv1ndHWErNEwmr1s0eTP7msvBadxG9/wJpxx/A9Q+rC13uOXzY5GNOeePBft3qz2+ZHUlHurl3l8Ra7mdW2WUgt3bMOnW3OqcsXivx080+DGUM/0mfXSjVdYOdFHHhsW5vnPTn0WL5H7NPM/qv3JbdHhOozKfvVmzRngbnn7auwKyS0U/jDRbzcY9rePB8AaSZQFNt/4Sp1yX7F+9/RvOyqux5/KXpFaccLT2z2vA3L56mvycRQ34rcsLkel/y9ww4uXQSP89+vpT8XO+eTN8r7JDcse9fbT75o4Ce/2Jlxhom3Z+fWf3/svvuGBq689NILTp8/v/mI96rvEFqe3fzwbs9b+D+OMq+T7PnVz8SSLce/M/nUoD377/JO2bym6GUNy8GHvkt8FN84WvNJZNaMt5i/4mz9zW/NX9XR23LtaQeZ/hGmv5FZDraTjj7lXBGKvnHbQ9buip5mKy7XmH3UzNjW1zd0wtdxNtyuLsWdeZx1PjrqeBkyrOfzdzx423f1ha9Jxy3+5GQ7po1uGNrsze44Kdoz8nbtKo+3+M2sss3Caume9ehs+jZ26FrWy+uul9d6zlvo10o33dFzD00LE2/987+Y7HkP/zzPFfZ089/xdvNXHv/5oqibd+xsGbzj6RBjqbgrzHjfWTKLBW93Rz9cxMo7pu3V8wGQpkGj2K9/l3FNeM9rMdHkwNbVw4/f9rcfmrHl7svaj3/noSKRBb+QvPU/fyX+1/7WY6zIVyFdmDSr4/anfnxd5wLv0TXdHz56hkhklXxjf9ezP1q5+IgZM4445qTTTz+7e9XXr31ADNhNi85W3yG0bNksT03ZXngu9D3UJL/eIsfpDIcdJofJrDzqnN4W6xuXsayvYeqngQLf/tIPt9in2SrK1Q46IOn7nuqGzu6b7yj6q93zyNprg5filPmLzhdZ0f8a5Y7i0O3ekWceK+s26egTzrBi2svD9xS96R85Put8lqLK4y1+M6tsszDn3VPfxn5y4IFyFtvywE1DoWs9uumyzJh1tIiMe2qv5lvemPUJy5Z3zLBU3hX0M5CB7warJy5DHy7i5K3feDofYIJ7g/n/hjH9zw73vKK6Jpw2OOhgEP1sO+XtH/zcLSOfeunx9YOrVlxx92Vn3v3PZ15/57VL9SMNb5oqc8isj/7Nyo7UD8UNYtLBRy+78t4zLv1F8dZrvnTxmjXnfeDbfRf/4M6L35v6/IOw55mBjxzXXZi0oLPvG2cdt2DWYX/25tIjqaMDi64v2N/kftMBok0CP1cRT7ddDrkKfO45mQWmT804b7qmt+UD569c2WreySR/XeLz3SIUXb5woezB6oJH+JZKFeVmkDd0Pn/eDd978PKFH5Kr1ZfiFq6OPFOj7kP2/8tPn/70UXP0nZwjV52gZ9pf/tzFd0VMu3j+Ufom1PSLF6U/HZ2ursdbndrMffdU95NvuPLadU9cMEflXHWtZ/pFgR9nyHe4bXlmo6hmYkAfK6+fNFk+0VeJKrqC+vGPG/pFZr1gjuqg6jLvkV8JfbiIkWsfC+PsfICJrOGuiu0/86jZ4qB7+JnUy2I7fv5gUXzCn53wxMCUQ969RCSyf/9Jb+vkF2479+PfMh+s9AX9jc+MqwvOk6b+xfs7rrz32aduOWfm7pHLP3xJ6ZcNE225/Qvdhd0tXy/cfWVH2zHvKOewOOpejDc8mvXIsWm7Tc9nXZg79B3y2/EZBb7y/FPiHPLuw4M3urYl3OKJvQa6N+jGyXiuL6Rp4XkLvd03XK+/JacueER+A6macjPoG1+lL+epS3Gxz9To+5BP3vaw2D97Hlr7rd3WY0JvnXdKi/kapfry5ORlx7/HTKpKXY+3OrVZDd2zXvT9ZP87r+paT/jy5VsPf7eICRmH28v/8QsRiFrecah5bSTdU3jt93U6jNTFOO+5V6LfAy15ZnPwV3mr6gqTjjvz09O9J79yu2onfZk364F9pcIxbXydDzAxNd4Nynf+j4Xi8Ij57ozl1Qdvu93zZp9xbPLDCtKBzZ/uu0oMvOUHW9/TKn88cPC+evyMwl42aeaHvn5Nl6h99sPuzwzLB5PbT4r5dpPOsLbDjmk70vOKg4WscUu33S1rH8pIgup8nvKjo4IeVaefe3L5RP+WGfKbnU+8EFf4no0/FbvbBd04hduLlQzW+s6K/pacuuARuUtYXbkZ9I0vvVr1PbOEH8FU9yHVdyX3bPzxLbsDD4M1zW+brb9GKb88OfmTi7NuBWWo5/FWpzarrnvWmbqfrL/zqr9dG00Y6uplyu/BCirmewtPP85PjOqegrfh35/VL4O2DK+t+L5ivKajThQ5MfRNXFvMqqrpCvp2v24ndZk384F9rcIxbVyeDzDBNF4Um3TcRz8z0/PW93z1RwlPRr1auOIz393tLfzCR7IfY9GXoKf9qbkutH/Lsk/Kx6ovuynpV5R37aro9yOSruOMiUlvOkCcWvd/Y9pFLl9czfY8cf3K75q/fXNO/VzbZK/4ue6MfwNg/xPOFTtma/8Ff1dI/43vplM/87HJ3pOXfC6hwD3P3HTZN8KPMekEfvttD0bL3nLn34vZ6yjzScQy/WP267/0jaRt3rNrV2Qj9a9LyG9/6QseHeYGoKWqcjPoL1LKB51Hxf94089fHH8nZ//jz/yYOpE+dO/1W0MPgx11UsdsOelR+eXJM044urYkVt/jrU5tVlX3rDf1BUH59Y5dD90mVtZ29gnhhDHpuL++5Ehv9w0XJh1urxa+8aXwtwn3f+fxook2/8t90X9QY8+GATF7ncw/Q/0+2me+uSGuCV+9/6s9kVVV1xXUj3/I7wa/qi7znnVa3DeIo3KPafU+HwBVasDH9ifNv+CaLnHOv/bM5mVfDX11cNdLjw584vg29eOCV5wRGL1Gv7P8kvC/H/fqyHfWBD837t/66SvbJu8udJ96/kDoIXj5r5Vddfq8Lz1iXmc5dG7SqFcHhas+cU3oX5nb88Jda/J9WJ81b6Go2aqebz1tFbDnlY3XLFu06jczZTYNmHHqZVe1JrdJYZN5YXbMC/1LT70k/O+ziR1z/4bS/YoDP/Sla5Ia+ZWNA+ef2l3wWvtu/KQdUHQC3/3dj388UOtdz971mb/s3n6saOp6mNk0LynwJWg6+/KLk7f5luUnfeTm6Ff2TCj6/re+d3PcBQ+pqnIz6B/2Kg6uWTNYFFEi8Ucw1TNh3oabr1+3dfr5oYfB1Fcsb//myqHN3sfOPD7XeS9NHY+3urVZNd2z7maccHabt/tbd3zpjm/ttn/6t2zSUf/nm4mb++yPLjl1af8LM7tuXaWeSCxpWtgpMsiTK5Zdcr+1ZerYX3LjEa2zzRs1m3PWFXIouHzJsmuCTSgP2BOW/XBZ11Lzhq+6rqAz6/X3fPPuxMu8cfKOaXXtn0D19luyfNXgygvNq4ax54W7v/Dhj183Kh8NnTy96bAD5dcLfv/qc6Nb5TtTT/7KD//5gubgw+ujA4vk19nF3McvOr35z7ydz9x3+7qRrbtnWo/ta7ueHvirk7rv3SkKmjH/xA+3zprq/efI0AOPbN6y05u64Op77z13rpkz3ZZbz24+d2j31LlL/upDs347cvMhn3n6UvVEsa5K19D21XEPGOupLX0j68rPihZ6prX122+pNwIVvPnO+7bsnNyc97H9M47rLuwWy5906lmiMfTie5ouvPWGWb3vD69d2PX0LReced5t4kxmrfL76x4UDR7Yjj2v/NtVZ552+chuu6ELP7h/w5adwTL3PHPrBUsv+J7Yg36BpRnj95/8mH/JCUuvVkvYtX7zObesW/rAu07rl/+gi92ikUYL0C0Y3gl7NlzefOLlL0ye/r6lH1/wpmfue/Evb/juX8ctbtnzyv2XfXCZrJi9zT966AnROJObOm9ef+VJ0RPphsuPOPHyrepfb/nlNwNnS19F5aZvrO/pa4577+efFH8svO7pW5cl3svZcsvSOeet9+Q/H/PLi4NZbE+hZ0ZbvzjM2q5/5qal4Q2rvGtXdrxlbWZV+yJGxd2zms6Wbsf6Tx2x9AbR0NMv+tHPL0m4AvfqI1d95PTLHt1Z3lz/uJzcdN6NP7jiQ+Ffct7zzHeWtXaJ1p48vXnRGSfNmqoHwh3H9v7o7w64KHrsp+/RFP6KrONV1exgOeIefN1BMe1VzdD78q1nzzpXfKCW/3zXQxfE5eOEfZN3TKvX+QCoVvulVzfoj1lMmvmhrz321MODV5x90uyDdo1uVl75k8NOOvuKwQd//svbo+dxr+msa3/Q13nSYX/yyn03fV34lw2/e88n+n7w+PC3AzlMmDKn4/ZfPi5nPvi/n7jrWjnznU+Lj1+q6AqOuxlL/+FHfe3NU34py7jz6TmH1fE7z8d99uHBv10yv1TB/nWjh5z4t4MPP3Vfdg4T5A9hbLxHbeCDsjHE4nPar/vxU4+tap1mZgmZMmfZt4dFm3xW/Uu4pk3e8J6lVww+/NnjzDzSpIP/58X3qR0j/xVm1dA3PPTrQ078bN8Prj3LHggnzVr6LbkH/3bJOyc/u04VeK38F5zFjI/H7j/5WySrHn7sNrHV8t8tF/P3r9s2/zO3PT78zQ/NfL2ZpWaT5n9u3R2fPemgXT8Va7jhIa9pRva3zyYdfOIqvSlHlTqX2Oa3HPepvh9sHH0s4dyvb+FEH9i3VFVuBv3LmJk/gql/Hz72Cqt+lEwksaXvr6YCMep1vEn1arMqume96UunImGk3Qk98L2fu1e13fEH7n5Ebe7Xb5X/aLU4Lp967GuRHCZMmvXXt4z8+LrOk2Z4T6vG/pcNBy39hx8/dfunmxOO/SqJFYndepsYov3jdbRp6VVxI66vmq7w1kXnnjNZ/H+uB/Ztece0evZPoEoNelUMQBX2PLLqnR+80ku5zoJGoS9Npl++BDDxNe5VMQCV078mNrZPnKM+9C/H5/tKIICJjSgGTBT630o+MuYbm2gw+jcscn8lEMCERhQDJoY9T/yrvM7ysUvPIok1ulfvvU5evrzkgrxfCQQwkRHFgIng1UdWn7/iSXF2//TJe+GZc9RgzzO3/H9d390tQvPHj+JGMgCiGDC+PXh58/z585uPeMcHr3xycmvfjf+Hs3ujGr3542JXzZ/z9nnnDW2d2XXrFR8iNAOQiGLAePaG/35l8+bNo7uOWPK3d2y8vSPpZwTg3uu9nc+JfbVtyvs6r/vJg6tbCWIANH7MAgAAwA1+zAIAAMAlohgAAIAzRDEAAABniGIAAADOEMUAAACcIYoBAAA4QxQDAABwhigGAADgDFEMAADAGaIYAACAM0QxAAAAZ4hiAAAAzhDFAAAAnCGKAQAAOEMUAwAAcIYoBgAA4AxRDAAAwBmiGAAAgDNEMQAAAGeIYgAAAM4QxQAAAJwhigEAADhDFAMAAHCGKAYAAOAMUQwAAMAZohgAAIAzRDEAAABniGIAAADOEMUAAACcIYoBAAA4QxQDAABwhigGAADgDFEMAADAmfEfxUYHFk2btmhg1LysnCqgp2BeNajgVhZ6rBfjov65TJwtQTUC3XoM1aufBQ9KB5xXICe5Y8fswB7TwvdNDMQONFAUU4dUdFxR3SLaLzgAgbEljzEOsfzGe3vJoXYcBLu62he3GY2ogaJY6+Iuzytuet68NEYLg0Xxf8OjwaOlsLbf87oWt3peU8e67dvXdTSZCRPUvrGVaCSjo8PmL8QKHZR7v73qPCo8v0kOtWOgdfX27dtXi8F6LNRW+JhtM1CRRrpBqbJY/9rAx0qZxFpaWrziYMHOYmrUa5l7qHkJAAAwLjXUs2LRLKauic1rbw9lMfV2S3ur/DgYvK8t7xHI683q/qUWufysb3kacTcUAjNYy6v3A8VFbpPatbHqELueSoqzy62EaQ+1uF126Q3FKre0Hqvueqq1QO4GraowyW45qzwt59rCBavJGW8Gig7ObBrSvFLUikoVMNNLJURqraSUr9jbHV29z54SmBBYrVpZsB6BzS1Ntyvlzy6Lbe4uisOxTU2I1lVLXH1q6SX20klrMErlWYvo4qwVBIuw15xevCmzXL3AopFa+0p1EvK2V2rZiY0pBBYrlW5VoCSpSeX74nWpmPBGqffb+j2v2N0cniGtWhGx9TQrV39rgdl6CoENKb2w50lZa6DwSpZV89Rhm+11BbezVJtAcXZhpbrbRQQbKlSVxJokV6K0Dquc8CqCS6dvLcZIYz22r7KYfS9SXj7uWtzRKrOYdetSvm2SWJzBzmlrF2/XhrrEgWZ1PdEhm7u9vpHSZK9NjaA+2Smbu+cNmenbR/o8caDq3tkUroe+JWGFR5UR5X1TWUzbcHk1YrsiKiiuNoOdzZtWqHro6/iqDfxNHOoSp4/AwSlel9pPVLy/bVFPz6JSCbpBraO1roUJw72LyntvpK9FLF/B2sTSvXNVq4fv2+jWDl1cVe27Qs2ZtuPzCjd00OhA52B7qUfEtaPdY7YPtZsJyVMiEyLNkUm0V6e3Ri9uN7a86yNee16XbpD4u2CFnjbPajCxeHDtSaVL6gjpN8WLye2DzfK0mEoUkLcvpTe2RdRDrFfWw+yzrC4WK197pZad0pjBxUb65um3w4KDTkwHTu6f6lanHKVazOLlxqigi+Wsp5otZQyW0rpOlpzL1mebMzuaqE3KgCaI05VfXV2Av7I8pxEpsxK1nBKxVzRWFPMOnRs4XconwuRtSHUaLUcU9XZyEisW5w35Q01rpxgg/SLFcCeH3fJA2bpaDaAlokt3F8WRWR6pxPGqRn3Vs0P1kGfyri4x1X9HR0eRxKxzvNS6Ojz2SbmLq02gPXQb2JvYulpsYDCjdPnz64n9/eUSVIP6VaxrYUrRay8XZ1q/14wb2WsTS6+JPwvGZDEr6Wbs+HxCDR0mSrTO0LHtaE/v0H8nTpETAn1ZNIfozMXuzqSzRgy7vZo6VoihPrg30okAYjeYWDy465NLj7S3bu4s+ftSWmNbCj3itGPXI0eHrlp62cmNqca7vs7SxKaO1eUtK1NNavWHpo41oY3O6J9RFXaxfPWMFBoag7VaOmZNnbrSwyqzo4nahLt5YFSReyXUGKWV5TuNCFmVqOGUiL2kwaJY8HRZjlxNTeIDVqlzybe9eU1+z4sIpBe1qLn2FBorFLVKI9z1NetaXSA8qei0uFOkx9KFPFm+WnmgvsnyFlejQBnlRvXJDbTPNoGH8GQ6DpSgts1Usa6FaeGMbZWXZ22hpW3hrGAnsawdn09FOyujHY3EKWpCqC+b4yf81ZcUwaLV7qlkg4PUByl75Ymlx7a3au5UlfalsthphZ5p4Zibo4tVrbKyrcZUf2bVwOrNJYHhRaqof1bexXLVM65QVWZQLR2zlmVrPazyDWiBOUJ7xVqZKiz7NBIRrURgHWqy2ZycuwNjrsGimOmH+nC2hy6r/6rbeGmDSuhxfnUoKmrJtAynbnwGl5bUEKN7rtXJ5dgnZpY1tiusF9cfTNRzI2mXVfIWV5NAGaoNiubhiBLxuciW1kQBdS3MiJ1ftX7tawuc+VSDm0Eoe8fnkWdnyVsORrnqck/HVz1xSkJfjg7C6YIlqKUrJe/naJH7GomlJ7R3ltgmShHb2MZwr74xaeWwfF2sWrnKjm1M/RlCLZl4n0w1qRlxfKEdUmGLV9zF8tRTFZpDLR2zhmWrPKzSOlpsp7VGlfi9oleW8zSipVQitI4KTonYWxotilmfCYK9xD+Lxnz625vKZ3Mx9qmgKA9Tv8L+R6Am+SCCurmvjqSkAylvcfXlP6FjCZySKlHXwhKUh5La1mZlMZXExqZ5E6jTbHP5mQ7ZOcqSz5MVnkH3Hj32l59waqQbG+mN7Yu75DCWHTq57NTGVD/YIN9RQScx57SUH3Aqq+iWZI1y1nMinftzdrSQzGPaNFHO00h1lUAjabgoprOYGCHDkUtdoRgsFOTbVZ6c4j/bqI+TWsJVkMBneHU2F/MU1vabM7l8x1Q4fG73h6bEZ44qKq4Osj7fVaSuhRnh4sqJvB5r87NYsHnz7PjAR9nKjQ70yoswsSf15KtviVMSGiP8KbfOOyegsEY9ZlXNuT52s1Td6yOtsY15K9bJM1bwmwZj0aFL0svO0Zj+aTn2uaXkPlStnF0sIrWe8YVaY7BblW5zjo4WLi1cVmSnhUYdIeM0kqMSSRp8d+xLGi+K6d7R39sZuvhlLpetlf202oSihit9UcSnbgEZOgaWHhIvkXNYq5SF9K/t8aOTPr8PjxZEzWJHKFVqzPGtVVxcjVQY6V6T8PGqQnUtTAvtH5XIzcBUj7WpMnSit/Zp9o6Xuym4DytMDpEB1up48auXkqfENob9+UUdR8FxvoohNqnbRk8peuX56GM8eEWqgsUzpTW2xTwjbX2drOYultxeqWXnb0xZSlzmSu4pFbFLzuxiaZLqmTUGO1DDNufoaCkDmhY6DlQJMSN/8mkkZ2+P1YC7Yx/VgFHMHMTFcOfXY01/IBZVSH2pSAy9/keL0YFFbcMt5TsBkRnUHP0tfdbX8vx6lA8X0Z+L3d3ik0mpwmIpqwh1IIefCS/JU1xdmecP7IsBhZ7EewkZ6lqYZje/+YJbqfXrsTZZRnGwd7AY2COZO948B+OP0apm5u9c1JjnL69K139KcavvUduVPEV9/y7QGKpO1pcMVWv5J+fQKrOpnhlzMjXMR6ZS8ZU1SKTyYvFBz7olV5vUxrY1qW+0We1bQxfLaK/UslMbM1ABeZ6MPFculZ7UKvcUueHWq0xq4LXP9ZldLChXPTPH4L2rxm3O09HsjVVlBU4ngrU2XUJpZYH9l3wayd3bYzTY7tiHNWIU04dH9H66GurE21UnMUEMveKDsP90q/yZnTX+DzhJ8uq6+iEZQ/1OTvDKr6mHFZSi78jjy5Sgi0i+8ZCvuDrSmygOP1M/+YRKUlDMVNfCpK4h+cs2pbLkD09ZrV+PtcnWFUE/3LqZO15dQvGn984dEUN2BUT5aozXi8uOF1g+unpxes6Y0rp6u/7xKEP9ApHV0dQq/cYSq5T3OCqghmm9YuvM5CtdU1KlywapqHhReXtPisXXrRBxpD4yGjtAf3lfzqtOR7q5q+piGe2VWnZ6Y1qLyJ2ccCdK9YdyFxUbPtgek9mSyRhiVmVOzVldLCRXPUUr2NWMjsF7VW3bnKOjpQ5oQkvfiPxRPT1d/8CXtbLy3kw+jVTS26Maa3fsu/ZbsnzV4MoLzStg4hOf+zLSMYC9qNCTFjHHrcyRZoJuNyrVfunVDXlVDBg7+gHpiq4WABg76mZmLTc7gPGOKIZ9iv5x6ZpuoQKo2ujAosDtW/VsU/jxKWAfQxTDPkL99o5+WINbk4AjTa3t1oNY5hkobtFhH8ezYgAAAG7wrBgAAIBLRDEAAABniGIAAADOEMUAAACcIYoBAAA4QxQDAABwZiJGMfkDUvH/Blw69cNT5X9+FXtFtXsLcGB0YNFeHSRqPjxUhTnAgMbGVbFEcgwbuyFM5b6Y4sf/yBlqN7mhDZ9vHVdybLsa9iF0JWA8IoqVta7evt36IfbnNxXNX2OhdfVQl1fs7gyNmvofSJxA/wjI6Oiw+auBua7k2HY17EMiXampY912fsweaHBEMWdaO/taRBhbY12M4R9IBABgH9NAUUzdsrPvEkXv1QUenFCTS+LuLtkzhK7ZB5YtTSuXriaLVCSSkv7H0srFp6w1ttAUTR0rujyvv61UigpiLX2dgX8gUbWKL9I8MTWIW3N0Qnxr+28EtiW4ZGlGe5ZgNUrkOpq7xaf0/jY1V2qb2BsaLC6+CaKbJKRsRHwVUysZWD699opdUXtu+b58bU33J6t1VNbVShtpigvXS03OeDNQdHDmUumWwMKl6Qlrl0rba68lNJ/VFEJwdcGJ5WmBSqvy1Iz2woGaKqW6lF+VBVZrZiytxJ8WWGuoonFS5k9ZuxKYntJgCbVQa450JfWuv0RoKwWzHqv8SPH2ukPV8ql5wksG3wy0TLCgYCUV9VbS2oJ1iqlycLpdTLAW1oKBCTF1KbEKC6wkWof4bQi9GaxPYGZZfGjpQIua6aUSYiqA8aOBoljrYhFMhkfLPU9day8OFvx3CmtFVGlvldeMRC9U/4ysNtQlzqPBTjvYOa3TW+NPF6OTPz247EjfPP22RV3UHxLVaekbUTOZ25Ypa80uNIa6S+n198oyRgd6xSgauCQmD7W2YVMFIWYzc2pqbW/xipueNy/F2tQtuf61/tE7Whgsel2L5XbKQ9vaFrEx8p/vDR7ow72L/OYd6WsR9fKny8bTN0TkHV8xUWyVLiv5NonYW71zzXaKJulvK2+lCKieVRWxKj1Nb5LVOwRrI9L2VUBCJfM0gk3OX95XMXOLTVy7WE8VtfH7YxVdTRE7wLRYuFWTG0b3rUq3LE7y2n0pB2DiPhWC7ahaRok9viodMjKPpsHO5k0r1FS9G9RavXJtvDaV2hOl7bWUjRYitWs3E6SUw8OS1JXCxK4o7RlRDfGqp6fHLz9cscx+bahdYY0nkmp8/dGyHp3OUmVbRmsx10xJ2XHBSf7IntRRbXvjUAx3WYxTjXSDUh7NVr8VB3JLV1dL+R0ZH/SwKq8fifHG73v6wSu7yxeL84bKZ4nW1WrM0fcCrQFCaupYnXQ2CUlba7WFlu5SDgx0ijG+a8g6nOTqxDvWuc5sRvj5sjzUoFAeKeV40NUlBnX/HXkSUyFmVNbE3kw5xKvx3x4iil67/0CbuboXHIYrEthbukn8nSmikl0VsSozLTrOyQftTBLL7iGp8jVCmZrf2ldNHWvERthNIjexXJvgJkbl6ODWDgiJNkwgZ1e2ZfFS1m7EHoClnpu4TwMnKql1tZ4x4fiqbMjIPJoCOylmGbWI+TtG+l5L3mh/Sbt2HeW/0w6PapQfRjX9tH/YeseuWHa/9kWzmNpnqvHr0+ksVbWl2ZjAkh3q77Qdl9Dzkjpq0NgfiqEui3GroZ4VCwysclht71w8z7+YIzuxGVb9Y9wXGpO90rWREiuKHDq3uqEsda3VFqrHEa+/W4QI64AXQkOApg9t6+pWblYD6KbsWtwp6ly6pCDXppNYaIjR1DhrX34INoTc+sDkSgX2VlOT+OCZtJGqofW08DhntVieHpIiZyP4rPG1JNDeUv5NzFX90OSA0LnJrl6lW5Ygbe1GsDlSe669T2XDxJzqk46vQLOIZksdMrKPpkCl45ZRiySorNNZGx23ZEAlfSeHeU3lNanSAuu2KpanX/tURrSmlDeqTp0uWa62jNkYI3XHJfS8pI4aMvaHYuwWYfxprMf2rUNKHh5iyJA9U3d41XPVIKJurhW79fMQJfIZCUvL3EPNXzbVxfXRoRaPvc6fIH2tVRYqqSFMCB6VanX2mKmpEaCq8ctaUjalaCA5qppRQg1Gqsnk1bGYxrMHOylYM1V2DUIrlCsLkrccNPsGUXCcswbUPD0kTc5G8Kn7Yv36WbOS0J2szE205Kl+tGvYAhFA7W4TKSrdsgTpa5diViLYPTd+n+oTumpK+9pA4vFl1TxryIhWOnw0BSqdsEyiXJ0udqNlxdPWVEnfySF+18TJ0a8twZQmN8oMaXXqdGGVtaXqDLGbnr7jknpeQkeNGONDMf/ORGNrrChWPpjl4aHyvuyZarCUPdf6BGCe7AmwrknHM4eofDxIPmGgj7BKolPKWqsvVH/SHvNPN+UxQTSlyizyTKSOetnasZ8k3ZOPU4iB0X8yJHiHyBrnrCSmVdVDqtdSfjalrIZbB7VV32oYNfw3yM7VB2DqPm2STzypR2/Uec4/zSUcXxUMGXtD8l5L78iNe0qtoF/bWUwlsbFq+6rbMjnvVj6yJ3XUsAY9FNFgGiuK6YNZDKOyz+oDWb4jO7J1aOe5MhT5XBH5DOIfSTkfvsqz1ooLTZawOvUJzhpQsipkU2OCaBfRlGY8kO+IodMeIRI+lCV8hBtz+nfWRhIzjT/OBZJYrn2VotJGqPCTbJZaqy/5DRMc/nNuWY0rFyIrKa8ia59K/ukv+OBMzPFVy5ARPpoC4peRmxEvfa+lbXSdu0/9VFqxchYLJLF6d7qq2jJ59+Q63JJG9oSOaqvpUGzIfoEx0GBRTB0WxcE1a0rDqj68i5sK8rpNqYOqvh34Qa4o8+GsRA4NcYOuLCqlu9tT8qxVyyg0n9jVyYM5cHoJriX5PKHIg79/bY+fxPRKhkcLYrFS2+jRVH2n0xIIOpXLPciGRc6VqgFsqpkGCwNy6C/f4c2/r8qsSlbaCPHzV6a6rpbMNEwhMPzn2LLKu1W8xAMwe5+WqMrGdB65aeUqVj9k2EdTDHWulKdQi9qMBGl7LXWj69F9bLUOPb6KK6YXWFuQzVRu2Phiqu50VbZl8u5J23FBwZ7nUytNHuVU+VUcirIDBktVm44JqdGimO62/f3yWSbzjjxM5WPtVi829+ntu4CFntA9QWvy6MCiNjE0mG+aBOZUPT/8OK+mDjv7QEhba1Kh+lJ66sMESdTXeAKrK/Q0y68AlT4M6vr4x7LeyjT64O9XT9SYt8TRXuzuDoyb8ktSxe7mcp1VwdX+EwBqnVWfG9QQXd5E1QD6T58e5wbNzamSPD2kLFLJShuh9ECJtaPFArl3e0VdLS9ZRnGwVyQU+yHE7C2ruFslSDoAU/dpoNV0VFK1Tzto8w0ZWUdTVKSp5GYMtwTuhQWk7LX0jhy3U3qsUioQ6Uo1qbhfqwWGe3tFh7IG1fp2umrbMq4L6LnSDreEnpfUUWNVeSia1vczYtzwh4mi4aKYHksCVx+i74hOum67+q0ikXO0Ni9wJLT0jYy0D5rJ+qeBymOutZz8ZZikJ3DkoWtm1UdL6lpzFlqJ1tXb9S/NGOpnbKxTh6iPVZ3mTStCz0xE6E9vdmiJvlPazPLTuuqXb6reHjXg6MLsoS4n84sDZhN7545EN1GdiYv+JREjs4cERCtZaSOofWWKUJoH22MTfqzKulpOct9GGyZ7y8QMlXWrOCkHYMY+DdWstJTVFuHjK9eQkXk0xRAtYe9U+QNOa+zf+wpL2WsZGx3dKSJxmGmViXSl2lTcr0XTi04XbPo6d7qq2zLaBUx6T9lxyT0vtDVpXanaQ1FtqT9dbKkIk5iY9luyfNXgygvNKwAThviQnXmSGAuFnkhawj6DvR/D1aGI8aH90qsb76oYgHrQTzfnvzQH1Ez9oyEp9+r2TRyKyEIUAyYi/VPxnBOxF5kfkCdzBHAoIhtRDJhY9E9ftvV3cT8Ee8uo+n6SeiiQW5M+DkXkxbNiAAAAbvCsGAAAgEtEMQAAAGeIYgAAAM4QxQAAAJwhigEAADhDFAMAAHCGKJZK/S5MPf4pt4CxKRVwTP24lJuOHVy1PMKq+BdPa+awAdBwGnOcV33UxcGBVESxsSePyLE7IOWRxYFVKTUexe0VYvKYmXg9tcG2iKFgrDV8C8eca8b29IN6IYqlal29fXutv5M8Ojps/iqpR6moSVPHmr4Wr78tNEbpf0FviH0zFp7fVDR/TRQNtkUTr4EbTWUtvPfH+ei5JvpWU8e67dv5FxEaDlEM+6amjhVdntffa33G5V/QAwDsfY0YxdQ9Il/guoWctGhgVN9esqaV3lB6CuplecHA1MAF5tKM9hz2Cs365J/BQkpKMyesQi7f3C0+SfW3WROsUkuyt9meJbRwQKAmCTOWNtsU6c8VWDZQiVANIxUssyeV1mNRb5VWmFSPUJnW+9XVMF5rZ1+LV+zu9Csjglj4X+2tftvCZElimrUBZk5rFTHF+fxy1fzhzYt9UyjV0i4rMpu9kZHqp04MVDFm9SVqvrZ+TzR3c2jehK2MV9HMQfZ2WOtXJQYKijSlmiW8cSlbJNj1zN2i8n3x2lrWTLUWCFejJKU6dl1iamOrvAbJhaspYmZ7jrzLKqFmMnUzE6XQDObdBMGVWRVJKsWsr7Rcz83yj7gWtgsIbmKgytntERYo2J41sC3+BDl76FwT81a5IuWl5NvWyvwql4TWFywgNDmysC2wRYFNylWPia3RopjcE23DfSPbjaEu0YtC+2Sws3nTCjVVX/wVy6h/hla9JRbx2lT3KxGn2MF2q0BxKAU6gTfcu6jTW6Mnj/S1iBUGp2vqum7ZUJd4r3QFJXEV8hK1KNLzuobUpNjrwvm2edraxf50Ub4/XdbLL1Y1xTy9LrnmefrtWGKze+eqlerFg8sGKiEPNquGatu1PHXPEK5HtMx2NV+VNUyh71IWu9fIfVVYIzpN4JJYHbYtROy3Uk8TvUL2kp6eaWbjddcrF5/cpxbLq3lrA120sLY/WPeAtA4ebLiRPk+caPypqRP17kg+7mzq4JE7pcXMro9cWb61RyNrCMk8kpOk7Mmm1nbRBTY9r2cU9A0dq31HC4MioS8OtW3CFkmiuUsDlGzuQC3TW7SyHmKrTwNLldSglqE1dVnVTPIf0dZG2gebZQoqy2rHgGgrzC1PSC3FOtWcFd/ChZ42zyo4cQdpaUdiQLBmar1G4iAYc67JdfoRks8umUd5sDopZ5yUY9CXVo8Jr7GimOjX8lEdq8e0rhZdqXzlQioW59kP80SWUYuYvyUxStkFykshwRNZ0WtfU5rB3LYKnuii1Epb+kqLZa4iReXbrK/mDBaivTR0Rm7qWF0uNcLebF0NMciUV7JaHP5mJfpkVL5c1LrazJar7lmC9ShVxC6zQ/1dVQ0z+HcpB+SWlHeoUJdtC7O7jHpYrX/YekfUpbxbk/tUNIup/d7e6s8dktzBxfmwu2htpKmVnpo6Mdo+4eMukyrf3qNym8U+jTzBV1LlYZa+J1UWKxcje1JXl6iE/458PiiSxNKI5va3qYLm1iroIZkqbmClLn3USBlaU5aN1FtXuyxHO5aZma2s3NTRIf/OLiV0qokj0o5dcMYOSmmPgNQRN2kQrFrK2SXrKM97xsk1muY8y01QDRXFYj/bRz62BsfFuGXUIkmamkRwHx619nDwJHboXLFsYHqE6leB83ZQdBXJqtlmVX5gsiHrnrv3BjY75mQuz/i6MLW+mDEjZ90zBFcbUxGtqhpm00d8d7f4zB24N1mfbQub11Reg6pzYIvU7kso3e5T4XNeYpsZwWlWB4+54KM2UZWdOjG2fdTk3MKnG03lzHzHjt0kKbL2pLVRulJdiztFE5UKlotXlMSqbG6j+h4SUWUD16ePaolNEWEtG1tvVW0jTzv6YmbW8pRS2Y4XMnZQ3vZQrRGzOTFHenkQrF5gM9W6zTZkHuVqe7PXnnUMGon12Bc0UhRTtwbsgUALH+Atcw81fwkxXxmJJS/4GiJGBQVXqVaXJimIpa0iUTXbbI7hGPpTWbd8liH70q69VlUNvWBZeSv0uV89b2B9ns5Z9yyBEuQxG1NmlTXMQ384FU0cGCnqtG0hod2YLaFPBU8ZKiyEz7i24HZYHVx9IUy3ms+//ZA6MaF9KiHLj2mQjJNZxYdZ9p60/pSnZ1En2b7mBKNOIpXttuqaW6u4h6SoroErrkEtQ2vssqqZ0uRoR58KXLHbVMe9IW++aUnVMLLaw5cy4iYPgtUKbWb57KLWlyrfGSfnaJpYj31CIz62X7HoTrap46S5/FxC4FJ3xWKDWH1XUQv1/Wl5CVkdHpXdavcfzbCYK8pN8kEJtVlqeKgw7VQoeQAcmxqqD9yhz5rupfYpO4upJFbpp/eylvLjG2Wl2wSpE/e6sTrMyhcWxOlZdQR5klBxRZ5E6to1GqtFa1TLDklfNjMEVdSOiSeImveGzpLlx8UqvEefLHk8SxkEx0T62bWmMw4sjRTFwiHZSIjUWvwy1ucq80tRdeqssUGsllVUs82Z/MM494NNCdUI8Y86/bBJzrpnFmtL/MheVQ2rNxbbVomsPlXOYrUksdQLJKkT49sn83qGLaF8WUbsibjKwyzPnlRZTFRFtKXJXfId0bzqKlndklhqi9ZfpQ1cqVrGvbRlY+ut9pdRSTsmjxv12Bvyuz4yzo1Vls434o6Z3Ed5xhknzzG4z2uoq2JqRNTfZytLvNevqQMqdLNanp1KIgOPPbFCCbcm86wi8fipZpvzkSXnHmtiqxFLhQC9PZl1V4dgsAoxx7FNRwz7x75Kqqph9cZg2yqR2adKWUy+X3VPSW5tIXVi5nGXwGqw+PJlGfHhp9ojOXNPCnJr+tf2+ElMLzU8WhDrzDhXVHA2T2/R+qihgStV7Q6R0pZVR5Z/+11T+6ukonZMHDeq3RtWC0eyRKCa9aIqmjLihsWMfNUOhpUd5bJ28cdDnmNwX9dYNyjV90ECXwcu9DTLb7kkf+pQX3spWl+EHh1Y1Dbc4l8mVp3J7wRyYu7hIiTxYf2MVagjKXnArmKbExV67GLkmBt+VDKReTjBvsDslyY2qXyNSR9A+tGkzLrrUv3hLkfzR/anWKhHLV9NDcX7wav7+Y3BtlUgu9uqpzSGe3v78+/jqNKjHlYLlZsyY2L6cRdDjdTWSSFuV4vtjDvEpKqP5BxHmD4t9/db51WxOvVtjrRzRXiLsqS2aO1qbOBK1TK0pi4b2WFifw16VteqqB3jdr+atYq9EWphHRr9IUB1K/1njQL1CIy4KYOgEHOuyTj9pMs8yvOecXIcg/u6RntWrHX1dv3zLob6JZL03dXUsW5E/USLJn8IZk3pl6jUVNUJyhPFyyqoICYyf+iZSdm3slah+rOebB9Cviq2OZFVP1lMBfcO5DVm9VsuZnH5BET5WXC/eaepX5Hxa5dVd9U2fqGibeTV9nS6IvYKxZBXnlBpDas3BtuWmyo7o9uK80KxWOv9M7WR5aNHrGuw3R9MUyeKKqYcd3HkeGzaS4/t0V0t9lziPdnqj+TsI0xfebBzV/SdGJEtypLaojWrrYErVcMOyVpWNJN9pPfOHVm3QqSesoraMbr7zfW4yvdGqIXNLzKYkkU1xUszZ61CO63UW/UeLTdNcBAUkyPnmqzTTzqxPruJoke5VZXUM050J1R/lpuQ9luyfNXgygvNq4mi0JPeLYAJgG6OfcXowKJ6fcRCbRh26q/90qsnxDcow9SF0ro9bAs0Iv3ks/WJGJioeK6oYXB2HRvjP4qJj0uB667ybnbdHocAGpP5RfL63dwCGkWhJ3i/l+eKXOHsuteM/yjW1Npu3YE2d9a5eIqJSoyGqpt73CPAxNS62Hq+TeC5Ilc4u+41E/NZMQAAgMY3UZ8VAwAAGB+IYgAAAM4QxQAAAJwhigEAADhDFAMAAHCGKAYAAOAMUSxdoaeqf7krQP0QVK2FAACAiYgoBgAA4AxRbOzJf0yfXygGAAAxiGIAAADONFAUk49lBf8VWCH0pnrps2dWD2QFlw48o1WabkpIfHTLXkPsTHEzxD4N5tcopmrBDbGXzFw/AACYQBooirUu7vK8/rWByFJY2++19HWqfwhWhhT178IaQ/KfjK0srQz3LuqdqwqIvV8oM1Nbf9eQKn779pH2wea2fjNNUTP4VRjpk/9SqsxYTa3tLV5xsGDXZbQwWPS6Fsf8G7aRDWk3E5KKBwAAE1Uj3aCMZjGVxNpbZWoq9IhU1DVkRajW1SN9LcXuzgrCWNFrX5P4zNboQGd3saVvZHUpPTV1rBsSNfKpGawqNHWs6WvRFY5mscKa7vgkJjdErMXekA71d0rxAABggmqoZ8VaO4PZw05i1uUxnw5Am543L7OZwmLpq1grgklNpUMj5jKXqkBsFoutr2RtU1Bq8QAAYGJqrMf2g9lDphaTjUZHhz1vXlM4wDQ1zfO84dHcl8WiJZQ9v6notcw91LyKIWfw+tvMc1xac7d4T2nqWNFVzmKJgUtOiK9GevEAAGBCaqwoFshiKonFPWvlUEv5Ca8yc0dTXkEzWSwxiSnJgS+teAAAMAE1WBSzslggiSVc/gpfLKvgAlnEoXNjbnaqFRixM9j8LJaSxJILySweAABMPI0WxfwsFrompmJO95rgY1P241UqrAWjjLrll5sqIPRgllpBia5Zb8q3BEwWG5BVDz10VpJcSHbxAABgwmm4KKYfuhru7e0PPvXeunqoy+tvs368otDTLL9xWLp/p5/596PM6MCi4A9RZIqsQaxg0GsxLwT9OFh3s/X7EmIt9q9N6Cw2OJxyY1V9LzJQyOhAj1plavHq58b4nTEAACaaxotiKtAUi8XIHb7W1eantgz1C1zWg1TqtydElNFTmzetGBHZrCJiDVYJ03rnjqxbMc9MU1QVWqxn65sH2wPfklRZrFhMfcRN/jtI6jfRjOZuz9xizSweAABMMPstWb5qcOWF5lWDKPSonBX7M6wAAAATRPulVzfgVbHRgd7kZ60AAAAmkIaLYuY377kvBwAA9gENFMXkv8Conpzi1iQAANhHNFAUk4+zS+QwAACwr2jEb1ACAADsI4hiAAAAzhDFAAAAnCGKAQAAOEMUAwAAcIYoBgAA4AxRDAAAwBmiGAAAgDNEMQAAAGeIYgAAAM4QxQAAAJwhigEAADhDFAMAAHCGKAYAAOAMUQwAAMAZohgAAIAzRDEAAABniGIAAADO7Ldk+arBlReaV05N+/KL5q+abf/i28xfAAAAjar90qu5KgYAAOAMUQwAAMAZohgAAIAzRDEAAABniGIAAADOTIAott/Rb5/yp+bvehodWDRtWk8h5gVqV+iZNgYNOjalooHU5UiknwBoJOM9iu139IffXrjg0Hs/8AbzRsXU0D5t0cCoeY3xQ55R9+YJdW+vDwCwDxjXUUzlsPf9yeafPn/yj39v3qtUYU13saWlpThYIIvtTa2rt2/fvrrVvKrO6Oiw+aukHqUmi64P49PY9hMAqMz4jWJ+Dnvu+B/s+i/zZsUKa/u9rhVr2sliAADAgXEaxeqTw0wSW9za1CqyWPeaym496TubJeU7nOr9wA3PyJMpSc+7lN5XC2h6Lmtdfsmxz7vEvumzyhUCs8lJoujSivxp1prlu+GaJ5ZYmtFe3l6hWZ/8M7AKX2nm4NTA1jd3Fz2vv82aYJVakljD8tzWLKGFy+LXpyTUMI5Zo7WEmd2qQqCKKYVn196aIgTLFezJYslSeb7AqiNLl5kFc22UmilUzfg3fZnVCG2Hei95PaqEyLaGVmOvJ654AKinho1iKQ/j73fi6YfXI4eJ0bdXJTHPk1nM61+bfLoJkeN2c/e8oe3GSJ/X3WzGb1VWcdPzakZJ39eySh8tDBb1euOIc/3axbrYoS7xalFPz6LmTStK7xS7m/V6Whd3BUqVZLRs6euMK1meUdqG+0Z0ObIksaLQqWWws7QiffNGLNPc7fnLDHltKo34Cj1tntUGLaKygQKHexd1emusybGn0qaOdXoWTWy052/E6EDnYLtV5/LWr1ZFel6XrsC6jib5dlC+bfabW5cff7pNWF9aR0ggVlFqFFGg3KCenmm9c3UlQ42YuPklKbVP3Tmy3m39ZlvE5PbB5rZ+M01Ru97frriGC8i7UfrgCF6B1ofDirgdmNkD1Xb4e7jc+snriTvsontxbnlCXPEAUE8NGsX+/AOH3XfBYQ9+OJrGZA6789hJtecwPTSXTvlNHStE7OlNOdlYxAmyWyw5Un7YRKQJFZvUMB3KdXI1XV1iqv/O85tSkpg82ZcKbl0tSi32988rv9Mp4oApKZrFVBJrb40NJeJM2zVkBZbW1eqc2WltcrFYXpEQWUYtYv5WRD6x20A0YfDsV/Ta15SWVpPD0TFKrbSlr7SYaFi7ztbWZ6t8m1X5FdyqzugICeytWyM3qH/YeifQiFmbn1b7lJ0TqbeudplsOnu67ohpDZN3o6IZKeWDSVYPVNthTTerli0UXY98KjR2PaaUQGt1yL9TigeAOmrQKPYfP37upJ/+9+z3hdKYyWHPPfxCzTlMD81WbpHBJvVk44v/FK+C0fCof7opjdgqiS3unNtiJooV67ui6u8YLXMPNX8Jh4rlAjM3Nc0rrSZyak5JYnFXy/TZyrp8F6xV3DJqkUSysoHygpVR21JqhHihIBZhb32WarZZlR+YnCazI8Sb11ReQK0w0EyRRrRENz9/7a1yY+utqm3EdKSswyP3RoUTe1oSy+iBMYuWDz29p8vrie0OUmIFUosHgPpp2BuUf9z4g2dbVRp77PQ3qjRWzmHHfP93teawmNNN7iwmL2oF8pJmn27Kp0w5nouZ5RhuClcrji7us09qGYJnBllw/H0edYs0Wm74zB6oVe6vC8q7gFrw3pEQXKVaXZqkICZvExlihpyq2WYTF/PK7ghx0vZ9rJTNz6x97M6R9U6jmq7Y3WyW1NJbvpKNChxo6viIS0iJe7BMbUe/fnavpLyZwcwXOdxLVOCKrX568QBQN4382L5JY4cdO/Ox06curmsO00Nz6HQjTzYVP7wfr3y2EeO5OgPICKDOz/IEE3tOqIadxVQSi726UL30WKgzQvmJpNDtywrFBjEVJZrLz0sFbqNNfDVsfsbOycxO/nNkFutmaS2sLKaSWC1HQ0v5ScAyc6vRWk9iEtMS+3la8QBQJ40cxQSZxk59eI9IYz+oZw4T56leedoPD7PyTJd9+yHhqkfgGok6C4h5xCnAnAHkO6Lsms89QeUslpbEwpeCjNTLDvHL2BdU1B1e0YZ1OTPFBjH9vYqhqiJANdtcoTwdoRa1bH7azomtt2oYLaHp6sfPSKlHQ2YPzLj8aK0nJYklb2xm8QBQHw0exYQ/3v/9X5368H89XL8cJk476qZEdGiWQ3d2FtPxJ/yIf2i0l+N4/9oeP4npwodHC+JMUqckoJSyWFoSM+ek8AU/1QrJy6gzkb6m4JNrKYmEGlVedRJuTUZCjb1+IzEyVLPNOVjry9URapBn8xOk7hyVPkLdPLDzYpuuntQKBgsFsdKUpsrqgfHtbzPrGRALJXxFM2Vjs4sHgLpo/CgmiDT2bEvdcpg57cSeAvSD8Fmjr/omlfzCvj98jw4skl85s6KEHsf7+63zoTizFLu70xJTNdQjMcO9vWL1sU/caOorcIGfMyj0NMuvhyVf0opspdzI4Rb/Npc+ofttpcrTf1Yq8WF9dS72z5KqkfWfmmrj5OsWVWxzusj68nSEGmRsfpr0nRNpGTF90LNuYOrjwG46MYv9qlZyBcXB3sFiYkISsnqg7vuB9pezWK9MFhscTjvo4vqJKiO7eACoh3ERxepMfas94cO4PtuGPolHNXWs07+1ZKgfJQreR1IlBb7iFn2nPsTppljMvOvZutr8LpKhfi4pPZSIrRxRvwamyd8cW9NupgnmpyFMib1zR6p7VkwFsehj4vLMWPppCP2OXL94aVHnaj05NidUsc2pouvL0RGql7X5aTJ2jmgZ9TNkerKcvm6FCG8+vV32PmnzUkJT5eTBIHptxsGQ0QPNHi7PIGYZbA98IlFZLGs90X5irkVmFg8AdbDfkuWrBldeaF45Ne3LL5q/arb9i28zf+0TCj0qZNQrAaTZi6vCXjU6sEjlyBqSakX29voAoDG1X3r1vnhVbILRD3fX9ZJFovo9B4XGUvtDdJXRXyvgChMA7Js3KCcU88PpY3FOGx1YFLjtJ17X7zkouFToCf77PTU+RFcxdVN6L318AIBGRxQbt0Qykg+vyH+hb2zuFza1tlvPz8hV1fE5KLjUuth6vk2o9SG6/NQvpel//pJbkwCg8KwYAACAG+2XXt1AUQwAAGCfwmP7AAAALhH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DOOotjvBta8OO17vzGvoh59edqXX+x51LyaiH7T8+UXF63/nXkFAADGvwaKYoXvvSiyVOx/5A8AADAhNVAUa/3o27Z/Uf93YN9Bnjd7aunl29YtfKOZKcWCt4o5Vy8wrwAAABofz4oBAAA4Mw6j2K+2LfLvXa7ZNmre1c+KvTTwK/PKPFuWfYtTPoDlzxZ4Fq1U4Oj6l/wZ7HLU+y8XgrdWMx9WC96HlYv7SgXaNQ/M4FOFhCfFvgkAABrZeItiv/7dopteW6FvXJ49pWXbrub4B/lFwHq1+y2lW5xnT5ln3g8rfG+nt9DcBpUFbt4ZCm2D97zY6R1gZlg4qfjoq8EZXutd8+Law00JIwte178+JY3J2Nf26ykjurQvvm1o9p62QHwURIG/8U7RMxzYd5CYISZdtR4+yfP2rA2s6DdrN3stC6a2mpcAAGAcGG9RbJvXfvZbTdo4/KAVsz1v8+6Y60CP7u73Xte34ADz8vCDVic8bdb6UevxMlVg8Zf/Vb7S5v2h+Jap5SfVFrxVhK3io7+xwtMfvCMO9EtoWnjI0Gyvf33Spayd/d6koc6DmswbYu0ibP2h+x7r2p4s8ICOw/Xfb+yYF41cyoLJXZ7X/yv7Gp7c5PbZOR6qAwAADWO8RbGD/qTVxBTp0DeL+r82GriqpBz8+hbvD4ObK/7epSxw22vPm1dS1+GlPKc0zf4TUfKmV8xL0YCh9KOuV8VVKf6q1RtbjwitMVig3BBv+P9FN+SAzgWvs2No4Vd7Qo0DAAAa33iLYm95g39JSWh68+vNXyH6+tajr07L9UMY5cfFmh/9g3nPeN3cg81fNisbvb4pJv3YWa3kV78f9rx5bw5ftVKbYEe3YIGHvyHp1qoKhf4FM5nzuuaVr7cBAIBxYbxFsdzUT2PIH8VQgSz0PJZPPyBfflxsZEGuBokmqqD4AFdnh/9p+0Gle5Ty7uSkxfyQBwAA482EjWLKGzs6RcCa2uWFnscqeXRn97bX9Z2d8mtkketbr7xWDCSt8L3I0f/3WvylMnV9K3qrMXH+bOrmprpHKe9Ozp7MA/sAAIw7EzuKaQcsnu2FngDTIjHod4Vfhm5QBh+N16EnsEjoiTRVwkGvP9S8tMlqFB/dGXyiX81fbYoq3aNUdyeDz7QBAIBxYYJGsUdfth4RS/yVB/Wc1p7e0pyF773avU3/abF+3mJ0/UttIvQsLH2FUyk++qr/6xWqhNf1nRL/zFbrR6d2eXvarN9CU/NPGvpotSlKPRI3PPy7/oOmdHJ3EgCAcWjCXhXTz+yr/3YOLzgw/p9OMj9OYebsffOBkWfFXtd39oHtvzQzND/qRe5mThr64lRvvV7Ri22bxctDSj9FEXXA6i8e2OftajYV078xFgh2lWo9fFJx2x9ajvhTHtgHAGA82m/J8lWDKy80r2B79OVp61/rOzsxWo2uf6n50dcP1ZalapVVSQAA0LDaL716X3hWbAL73cDwHm/2G8lhAACMU0SxcWx0/W/ko2n+PyoAAADGG6LYuKT/hXL17Bq3JgEAGMd4VgwAAMANnhUDAABwiSgGAADgDFEMAADAGaIYAACAM0QxAAAAZ4hiAAAAzhDFAAAAnCGKAQAAOEMUAwAAcIYoBgAA4AxRDAAAwBmiGAAAgDNEMQAAAGeIYgAAAM4QxQAAAJwhigEAADhDFAMAAHCGKAYAAOAMUQwAAMAZohgAAIAzRDEAAABniGIAAADOEMUAAACcIYoBAAA4QxQDAABwhigGAADgDFEMAADAGaIYAACAM0QxAAAAZ4hiAAAAzuy3ZPmqwZUXmlcAACCHaV9+0fyF8Wn7F99m/nKq/dKruSoGAADgDFEMAADAGaIYAACAM0QxAAAAZ4hiAAAAzhDFAAAAnCGKAQAAOEMUAwAAcIYoBgAA4AxRDAAAwBmiGAAAgDNEMQAAAGeIYgAAAM4QxQAA2Fecds6sP14+Z/gU87LslMPj38fYI4oBALCvuOOG/7hzh3f0CYdfbt7Qpt4xf4q3Zdu8e8xr7E1EMQAA9h07T9uwy/OmdJwz1bwhL5X9+an7//7Oe18xr7F3EcUAANiX3LP1zh3eIXP//I53qZfvmvmPc9/gbfnNaU+pl4q+j2n+6z7YvKupW5ml/0JX11ANohgAAPuUnad9f+dL3htOPVlmrMtPnnqIF7gkdnn3nO/P/f3qi5/eT/63beOMg/74xZmnqUkyop3whjtv1JOeXr1FvYvaEMUAANjHPPXCgEhRMw6445zDe2Z4L236j/IlsVPEO7+/88ZfXWxevzLvgV3e/lP+l7yENvV/zQxcP7u4z58N1SOKAQCwz7n4XnVhbO4Uz9s1cMNO867nXf6OKd6OXf9s3az07vntRu8NC46Z6nk7n9ohAtybuClZX0QxAAD2PfrCmOe9tGmrdWVr6rv297z9p36//DSY+O+go81UHeCm9PCUWF0RxQAA2Bdd/O+7PO/3jz5WviRmbNmmHwWz/5uhr5w99cIM8fIB+R1MGchCT/SjKkQxAACgqVuQ+0/WD+knuudXIpydvun33oyD+FXY2hHFAACAIS+V7T/10hwB647Hdr3keX/+Z+XfJ0N1iGIAAKBE/erY0SfMMr86Jh08bH7MYuodXyw/InbaMVMOCT7yj+oQxQAAgG/naV9+evWWN5z68fJj+96GF+4wU/Uz+/I/9dtj/JhFHey3ZPmqwZUXmlcAACCHaV9+0fyF8Wn7F99m/nKq/dKruSoGAADgDFEMAADAGaIYAACAM0QxAAAAZ4hiAAAAzhDFAAAAnCGKAQAAOEMUAwAAcIYoBgAA4AxRDAAAwBmiGAAAgDNEMQAAAGf458ABAADc4J8DBwAAcIk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/stWb7K/AkAAIC9yfP+f9y5Wi7ZfrOc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Outlook:  Screenshot of a popup window asking permission for automatic updates"/>
          <p:cNvPicPr/>
          <p:nvPr/>
        </p:nvPicPr>
        <p:blipFill>
          <a:blip r:embed="rId2"/>
          <a:stretch>
            <a:fillRect/>
          </a:stretch>
        </p:blipFill>
        <p:spPr>
          <a:xfrm>
            <a:off x="798286" y="3539445"/>
            <a:ext cx="4078514" cy="2701698"/>
          </a:xfrm>
          <a:prstGeom prst="rect">
            <a:avLst/>
          </a:prstGeom>
        </p:spPr>
      </p:pic>
      <p:pic>
        <p:nvPicPr>
          <p:cNvPr id="10" name="Picture 9" descr="Outlook:  Screenshot of a popup window confirming your account setup is complete. A checkbox is below the OK button, this will set up Outlook on a mobile phone too. 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60139"/>
            <a:ext cx="5032828" cy="2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(6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46235"/>
            <a:ext cx="8186670" cy="659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You will see the following on your desktop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Outlook will begin to open</a:t>
            </a:r>
          </a:p>
          <a:p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Outlook:  Screenshot of a setup window for entering your phone number to link your account."/>
          <p:cNvPicPr/>
          <p:nvPr/>
        </p:nvPicPr>
        <p:blipFill>
          <a:blip r:embed="rId2"/>
          <a:stretch>
            <a:fillRect/>
          </a:stretch>
        </p:blipFill>
        <p:spPr>
          <a:xfrm>
            <a:off x="943428" y="3190050"/>
            <a:ext cx="3527278" cy="3431365"/>
          </a:xfrm>
          <a:prstGeom prst="rect">
            <a:avLst/>
          </a:prstGeom>
        </p:spPr>
      </p:pic>
      <p:pic>
        <p:nvPicPr>
          <p:cNvPr id="10" name="Picture 9" descr="Outlook:  Screenshot of Outlook begining to launch."/>
          <p:cNvPicPr/>
          <p:nvPr/>
        </p:nvPicPr>
        <p:blipFill>
          <a:blip r:embed="rId3"/>
          <a:stretch>
            <a:fillRect/>
          </a:stretch>
        </p:blipFill>
        <p:spPr>
          <a:xfrm>
            <a:off x="6337300" y="3411432"/>
            <a:ext cx="42291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7" y="280093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Desktop – Launching Outlook (7 of 7)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Proceed with </a:t>
            </a:r>
            <a:r>
              <a:rPr lang="en-US" sz="2000" dirty="0" err="1"/>
              <a:t>WebAccess</a:t>
            </a:r>
            <a:r>
              <a:rPr lang="en-US" sz="2000" dirty="0"/>
              <a:t> sign in process (one time)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 your 2FA preference on “Authentication Required” page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NOTE: You may need to use the “Tab” key to get to the yellow log in button. The scroll option is not always available.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 descr="Web Access:  Login screen for Web Access.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4058" y="2824530"/>
            <a:ext cx="3183966" cy="3225860"/>
          </a:xfrm>
          <a:prstGeom prst="rect">
            <a:avLst/>
          </a:prstGeom>
        </p:spPr>
      </p:pic>
      <p:pic>
        <p:nvPicPr>
          <p:cNvPr id="9" name="Picture 8" descr="Web Access:  Screenshot of a 2 factor authentication pag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3484907"/>
            <a:ext cx="2831997" cy="32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on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Penn State Office </a:t>
            </a:r>
            <a:r>
              <a:rPr lang="en-US" dirty="0"/>
              <a:t>365 Portal: </a:t>
            </a:r>
            <a:r>
              <a:rPr lang="en-US" dirty="0" smtClean="0">
                <a:hlinkClick r:id="rId3"/>
              </a:rPr>
              <a:t>Office 365 Portal</a:t>
            </a:r>
            <a:endParaRPr lang="en-US" dirty="0"/>
          </a:p>
        </p:txBody>
      </p:sp>
      <p:grpSp>
        <p:nvGrpSpPr>
          <p:cNvPr id="7" name="Group 6" descr="Home page for Office 365.  Link for &quot;Login&quot; is selected."/>
          <p:cNvGrpSpPr/>
          <p:nvPr/>
        </p:nvGrpSpPr>
        <p:grpSpPr>
          <a:xfrm>
            <a:off x="2903364" y="2839453"/>
            <a:ext cx="6922458" cy="3485147"/>
            <a:chOff x="2903364" y="2839453"/>
            <a:chExt cx="6922458" cy="3485147"/>
          </a:xfrm>
        </p:grpSpPr>
        <p:pic>
          <p:nvPicPr>
            <p:cNvPr id="5" name="Content Placeholder 12" descr="Home page for Office 365.  Link for &quot;Login&quot; is selected.">
              <a:extLst>
                <a:ext uri="{FF2B5EF4-FFF2-40B4-BE49-F238E27FC236}">
                  <a16:creationId xmlns:a16="http://schemas.microsoft.com/office/drawing/2014/main" xmlns="" id="{B60E175A-2A62-49EC-9F9A-A3223B57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3364" y="2839453"/>
              <a:ext cx="6922458" cy="348514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Oval 5" descr="Circle around &quot;Login&quot;"/>
            <p:cNvSpPr/>
            <p:nvPr/>
          </p:nvSpPr>
          <p:spPr>
            <a:xfrm>
              <a:off x="8706066" y="2839453"/>
              <a:ext cx="1119756" cy="56789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Office 365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 descr="Outlook (Web):  Screenshot of the Outook login page through Penn State Office portal with the login button select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30" y="2728100"/>
            <a:ext cx="7203434" cy="2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using your Penn State Access 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Proceed with </a:t>
            </a:r>
            <a:r>
              <a:rPr lang="en-US" dirty="0" err="1" smtClean="0"/>
              <a:t>WebAccess</a:t>
            </a:r>
            <a:r>
              <a:rPr lang="en-US" dirty="0" smtClean="0"/>
              <a:t> sign in process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Outlook (Web):  Screen shot of the Outlook login page when loggin in through the browser with the email field selecte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21" y="2531797"/>
            <a:ext cx="3553178" cy="2743417"/>
          </a:xfrm>
          <a:prstGeom prst="rect">
            <a:avLst/>
          </a:prstGeom>
        </p:spPr>
      </p:pic>
      <p:pic>
        <p:nvPicPr>
          <p:cNvPr id="6" name="Picture 5" descr="Web Access:  Screenshot of the Penn State Web Access login pag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113" y="3211704"/>
            <a:ext cx="3103808" cy="31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Outlook</a:t>
            </a:r>
          </a:p>
        </p:txBody>
      </p:sp>
      <p:grpSp>
        <p:nvGrpSpPr>
          <p:cNvPr id="6" name="Group 5" descr="Landing page showing list of Office 365 apps that are available.  The app &quot;Outlook&quot; is circled."/>
          <p:cNvGrpSpPr/>
          <p:nvPr/>
        </p:nvGrpSpPr>
        <p:grpSpPr>
          <a:xfrm>
            <a:off x="1762235" y="2589650"/>
            <a:ext cx="9709481" cy="3262510"/>
            <a:chOff x="1762235" y="2589650"/>
            <a:chExt cx="9709481" cy="3262510"/>
          </a:xfrm>
        </p:grpSpPr>
        <p:pic>
          <p:nvPicPr>
            <p:cNvPr id="4" name="Content Placeholder 4" descr="Landing page for Office 365 apps.  The app &quot;Outlook&quot; is circled.">
              <a:extLst>
                <a:ext uri="{FF2B5EF4-FFF2-40B4-BE49-F238E27FC236}">
                  <a16:creationId xmlns:a16="http://schemas.microsoft.com/office/drawing/2014/main" xmlns="" id="{BBA32FDC-22A1-4DF1-8CE8-8F0372816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2235" y="2589650"/>
              <a:ext cx="9709481" cy="3262510"/>
            </a:xfrm>
            <a:prstGeom prst="rect">
              <a:avLst/>
            </a:prstGeom>
          </p:spPr>
        </p:pic>
        <p:sp>
          <p:nvSpPr>
            <p:cNvPr id="5" name="Oval 4" descr="Circle around &quot;Outlook&quot;"/>
            <p:cNvSpPr/>
            <p:nvPr/>
          </p:nvSpPr>
          <p:spPr>
            <a:xfrm>
              <a:off x="2425567" y="4192030"/>
              <a:ext cx="1058779" cy="44734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Configure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(do once)</a:t>
            </a:r>
            <a:endParaRPr lang="en-US" dirty="0"/>
          </a:p>
        </p:txBody>
      </p:sp>
      <p:pic>
        <p:nvPicPr>
          <p:cNvPr id="4" name="Content Placeholder 5" descr="Configuration screen for Outlook asking for language and time zone.">
            <a:extLst>
              <a:ext uri="{FF2B5EF4-FFF2-40B4-BE49-F238E27FC236}">
                <a16:creationId xmlns:a16="http://schemas.microsoft.com/office/drawing/2014/main" xmlns="" id="{4E78B810-1F17-4223-850D-E2139B83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91"/>
          <a:stretch/>
        </p:blipFill>
        <p:spPr>
          <a:xfrm>
            <a:off x="2446559" y="2551580"/>
            <a:ext cx="7022958" cy="37730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940013"/>
            <a:ext cx="10468864" cy="1828800"/>
          </a:xfrm>
        </p:spPr>
        <p:txBody>
          <a:bodyPr/>
          <a:lstStyle/>
          <a:p>
            <a:pPr algn="ctr"/>
            <a:r>
              <a:rPr lang="en-US" dirty="0" smtClean="0"/>
              <a:t>Prepare for Migration: </a:t>
            </a:r>
            <a:br>
              <a:rPr lang="en-US" dirty="0" smtClean="0"/>
            </a:br>
            <a:r>
              <a:rPr lang="en-US" dirty="0" smtClean="0"/>
              <a:t>MyMail (current)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example</a:t>
            </a:r>
            <a:endParaRPr lang="en-US" dirty="0"/>
          </a:p>
        </p:txBody>
      </p:sp>
      <p:pic>
        <p:nvPicPr>
          <p:cNvPr id="4" name="Content Placeholder 6" descr="Example of a screen when viewing mail in Outlook.  Left pane lists the mail folders, middle pane displays a list of messages, and the right pane displays the email message.&#10;">
            <a:extLst>
              <a:ext uri="{FF2B5EF4-FFF2-40B4-BE49-F238E27FC236}">
                <a16:creationId xmlns:a16="http://schemas.microsoft.com/office/drawing/2014/main" xmlns="" id="{5F2CB169-8B11-4F83-BF6F-BAC917DF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12" y="2061654"/>
            <a:ext cx="7132311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Calendaring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 you use Calendaring proceed to the following slides</a:t>
            </a:r>
          </a:p>
          <a:p>
            <a:pPr algn="ctr"/>
            <a:r>
              <a:rPr lang="en-US" sz="2000" i="1" dirty="0" smtClean="0"/>
              <a:t>Note: </a:t>
            </a:r>
            <a:r>
              <a:rPr lang="en-US" sz="2000" i="1" dirty="0"/>
              <a:t>These settings will also reflect in the desktop client</a:t>
            </a:r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(1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Calendar example</a:t>
            </a:r>
            <a:endParaRPr lang="en-US" dirty="0"/>
          </a:p>
        </p:txBody>
      </p:sp>
      <p:pic>
        <p:nvPicPr>
          <p:cNvPr id="4" name="Content Placeholder 4" descr="Example of a screen when viewing your calendar in Outlook.  Left pane displays the calendar of the current month and a list of calendars.  The rest of the screen show the meeting appointments for the selected week.">
            <a:extLst>
              <a:ext uri="{FF2B5EF4-FFF2-40B4-BE49-F238E27FC236}">
                <a16:creationId xmlns:a16="http://schemas.microsoft.com/office/drawing/2014/main" xmlns="" id="{7AB3D6A9-81D3-4A30-8251-459E0C44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125" y="1935480"/>
            <a:ext cx="7030397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(2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calendar</a:t>
            </a:r>
          </a:p>
          <a:p>
            <a:r>
              <a:rPr lang="en-US" dirty="0" smtClean="0"/>
              <a:t>Select Calendar (bottom left)</a:t>
            </a:r>
          </a:p>
          <a:p>
            <a:endParaRPr lang="en-US" dirty="0"/>
          </a:p>
          <a:p>
            <a:r>
              <a:rPr lang="en-US" dirty="0" smtClean="0"/>
              <a:t>Select “Share” (top menu) </a:t>
            </a:r>
          </a:p>
          <a:p>
            <a:r>
              <a:rPr lang="en-US" dirty="0" smtClean="0"/>
              <a:t>Search for person to share calendar (1), after selected select “Share”(2), then select “Done”(3)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ick on Calendar icon to open calendar.">
            <a:extLst>
              <a:ext uri="{FF2B5EF4-FFF2-40B4-BE49-F238E27FC236}">
                <a16:creationId xmlns:a16="http://schemas.microsoft.com/office/drawing/2014/main" xmlns="" id="{EA6FE7D6-CEBA-4BAC-B29C-BB5B53E5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57" y="2378924"/>
            <a:ext cx="2733675" cy="7620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  <p:pic>
        <p:nvPicPr>
          <p:cNvPr id="25" name="Picture 24" descr="Outlook (Web):  Screenshot of the calendar drop down menu with the share option highlighte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57" y="3405951"/>
            <a:ext cx="4775566" cy="487302"/>
          </a:xfrm>
          <a:prstGeom prst="rect">
            <a:avLst/>
          </a:prstGeom>
        </p:spPr>
      </p:pic>
      <p:pic>
        <p:nvPicPr>
          <p:cNvPr id="27" name="Picture 26" descr="Outlook (Web):  Screenshot of the share menu with numbered instructions to search for a person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057" y="4425089"/>
            <a:ext cx="3552888" cy="18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(3 </a:t>
            </a:r>
            <a:r>
              <a:rPr lang="en-US" sz="3600" smtClean="0"/>
              <a:t>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Provide a link to your calendar to MyMail (non-migrated) users</a:t>
            </a:r>
          </a:p>
          <a:p>
            <a:endParaRPr lang="en-US" sz="2000" dirty="0" smtClean="0"/>
          </a:p>
          <a:p>
            <a:r>
              <a:rPr lang="en-US" sz="2000" dirty="0" smtClean="0"/>
              <a:t>Top navigation select “Settings” (gear)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Scroll to bottom select “Calendar”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Left menu select “”Calendar publishing” (under “Shared Calendars”)</a:t>
            </a:r>
          </a:p>
          <a:p>
            <a:endParaRPr lang="en-US" sz="2000" dirty="0" smtClean="0"/>
          </a:p>
          <a:p>
            <a:r>
              <a:rPr lang="en-US" sz="2000" dirty="0" smtClean="0"/>
              <a:t>Copy this link to place in Email signature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/>
          </a:p>
        </p:txBody>
      </p:sp>
      <p:pic>
        <p:nvPicPr>
          <p:cNvPr id="19" name="Picture 18" descr="Outlook:  Screenshot of a popup window asking permission to use this account everywhere on your devic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31" y="5670484"/>
            <a:ext cx="8848607" cy="727203"/>
          </a:xfrm>
          <a:prstGeom prst="rect">
            <a:avLst/>
          </a:prstGeom>
        </p:spPr>
      </p:pic>
      <p:pic>
        <p:nvPicPr>
          <p:cNvPr id="7" name="Picture 6" descr="Outlook (Web):  Screenshot of the top navigation menu with the settings button selecte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2" y="2540967"/>
            <a:ext cx="6767562" cy="581029"/>
          </a:xfrm>
          <a:prstGeom prst="rect">
            <a:avLst/>
          </a:prstGeom>
        </p:spPr>
      </p:pic>
      <p:pic>
        <p:nvPicPr>
          <p:cNvPr id="14" name="Picture 13" descr="Outlook (Web):  Screenshot of the setting dropdown list with the Calendar option selected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13" y="3254571"/>
            <a:ext cx="1533536" cy="904882"/>
          </a:xfrm>
          <a:prstGeom prst="rect">
            <a:avLst/>
          </a:prstGeom>
        </p:spPr>
      </p:pic>
      <p:pic>
        <p:nvPicPr>
          <p:cNvPr id="15" name="Picture 14" descr="Outlook (Web):  Screenshot of the calendar menu with calendar publishing selected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889" y="3308001"/>
            <a:ext cx="923932" cy="21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37063"/>
            <a:ext cx="7903335" cy="659352"/>
          </a:xfrm>
        </p:spPr>
        <p:txBody>
          <a:bodyPr/>
          <a:lstStyle/>
          <a:p>
            <a:r>
              <a:rPr lang="en-US" sz="2000" b="0" dirty="0" smtClean="0"/>
              <a:t>Create new email message, click Signature button &gt; Signatures…  Select signature.  Take screenshot or copy details to Word doc.</a:t>
            </a:r>
            <a:endParaRPr lang="en-US" sz="2000" b="0" dirty="0"/>
          </a:p>
        </p:txBody>
      </p:sp>
      <p:pic>
        <p:nvPicPr>
          <p:cNvPr id="10" name="Content Placeholder 9" descr="Outlook:  Screenshot of signature screen showing the signature name and the content for that signature (i.e. person's name, address, phone number, email address, and URL)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34" y="3368620"/>
            <a:ext cx="4028303" cy="273879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Filters/Rules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71" y="2489995"/>
            <a:ext cx="6178095" cy="659352"/>
          </a:xfrm>
        </p:spPr>
        <p:txBody>
          <a:bodyPr/>
          <a:lstStyle/>
          <a:p>
            <a:r>
              <a:rPr lang="en-US" sz="2000" b="0" dirty="0" smtClean="0"/>
              <a:t>Click Rules button &gt; Manage Rules &amp; Alerts. Take screenshot or copy details to Word or Excel doc.</a:t>
            </a:r>
          </a:p>
          <a:p>
            <a:endParaRPr lang="en-US" dirty="0"/>
          </a:p>
        </p:txBody>
      </p:sp>
      <p:pic>
        <p:nvPicPr>
          <p:cNvPr id="16" name="Content Placeholder 15" descr="Outlook:  1) Screenshot of ribbon that has the Rules button and its drop-down menu. 2) Screenshot of Rules and Alerts screen which shows the name of a filter along with the filter's criteria.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50" y="3357557"/>
            <a:ext cx="5205156" cy="321183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940013"/>
            <a:ext cx="10468864" cy="1828800"/>
          </a:xfrm>
        </p:spPr>
        <p:txBody>
          <a:bodyPr/>
          <a:lstStyle/>
          <a:p>
            <a:pPr algn="ctr"/>
            <a:r>
              <a:rPr lang="en-US" dirty="0" smtClean="0"/>
              <a:t>Prepare for Migration: </a:t>
            </a:r>
            <a:br>
              <a:rPr lang="en-US" dirty="0" smtClean="0"/>
            </a:br>
            <a:r>
              <a:rPr lang="en-US" dirty="0" smtClean="0"/>
              <a:t>MyMail </a:t>
            </a:r>
            <a:r>
              <a:rPr lang="en-US" dirty="0"/>
              <a:t>(current) Calendars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Calendar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599" y="172331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Print your calendar for the week of migration.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970243"/>
            <a:ext cx="10504869" cy="659352"/>
          </a:xfrm>
        </p:spPr>
        <p:txBody>
          <a:bodyPr/>
          <a:lstStyle/>
          <a:p>
            <a:r>
              <a:rPr lang="en-US" sz="2000" b="0" dirty="0" smtClean="0"/>
              <a:t>Go </a:t>
            </a:r>
            <a:r>
              <a:rPr lang="en-US" sz="2000" b="0" dirty="0"/>
              <a:t>to Calendar view. Select File &gt; Print, choose desired setting (ex: </a:t>
            </a:r>
            <a:r>
              <a:rPr lang="en-US" sz="2000" b="0" dirty="0" smtClean="0"/>
              <a:t>Daily, Weekly Agenda, or Weekly Calendar).  </a:t>
            </a:r>
            <a:r>
              <a:rPr lang="en-US" sz="2000" b="0" dirty="0"/>
              <a:t>Click Print Options, select start &amp; end dates; click Print.</a:t>
            </a:r>
          </a:p>
          <a:p>
            <a:endParaRPr lang="en-US" sz="2000" b="0" dirty="0"/>
          </a:p>
        </p:txBody>
      </p:sp>
      <p:pic>
        <p:nvPicPr>
          <p:cNvPr id="10" name="Content Placeholder 9" descr="Outlook:  Screenshots of the Print screen and the subsequent actions taken in order to print the calendar.  In this example, the Weekly Calendar setting was selected to show the appointments/meetings for each week.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33" y="3701633"/>
            <a:ext cx="5957870" cy="307925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smtClean="0"/>
              <a:t>Calendars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599" y="184688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These are calendars that you have created; it also includes the default Calendar.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38988"/>
            <a:ext cx="5386917" cy="659352"/>
          </a:xfrm>
        </p:spPr>
        <p:txBody>
          <a:bodyPr/>
          <a:lstStyle/>
          <a:p>
            <a:r>
              <a:rPr lang="en-US" sz="2000" b="0" dirty="0" smtClean="0"/>
              <a:t>Go </a:t>
            </a:r>
            <a:r>
              <a:rPr lang="en-US" sz="2000" b="0" dirty="0"/>
              <a:t>to Calendar view. </a:t>
            </a:r>
            <a:r>
              <a:rPr lang="en-US" sz="2000" b="0" dirty="0" smtClean="0"/>
              <a:t> Take screenshot.</a:t>
            </a:r>
            <a:endParaRPr lang="en-US" sz="2000" b="0" dirty="0"/>
          </a:p>
        </p:txBody>
      </p:sp>
      <p:pic>
        <p:nvPicPr>
          <p:cNvPr id="13" name="Content Placeholder 12" descr="Outlook:  Screenshot of the &quot;My Calendars&quot; pane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44" y="3517009"/>
            <a:ext cx="2485714" cy="91428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Shared Calendars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674226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These are your calendars that you share with others.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497999"/>
            <a:ext cx="8766221" cy="659352"/>
          </a:xfrm>
        </p:spPr>
        <p:txBody>
          <a:bodyPr/>
          <a:lstStyle/>
          <a:p>
            <a:r>
              <a:rPr lang="en-US" sz="2000" b="0" dirty="0" smtClean="0"/>
              <a:t>Right-mouse click on calendar &gt; Properties &amp; click Sharing tab.  Take screenshot.  Repeat for each person.</a:t>
            </a:r>
            <a:endParaRPr lang="en-US" sz="2000" b="0" dirty="0"/>
          </a:p>
        </p:txBody>
      </p:sp>
      <p:pic>
        <p:nvPicPr>
          <p:cNvPr id="13" name="Content Placeholder 12" descr="Outlook:  Screenshot of the &quot;My Calendars&quot; pane with the desired calendar selected.  In addition, the screenshot for the calendar's properties show the people that have access to the calendar along with their permissions level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2" y="3415874"/>
            <a:ext cx="4250725" cy="303288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621BA34EA814D95C91C0AD28AAADA" ma:contentTypeVersion="10" ma:contentTypeDescription="Create a new document." ma:contentTypeScope="" ma:versionID="4fb6addec72d91f0de75b456159797b8">
  <xsd:schema xmlns:xsd="http://www.w3.org/2001/XMLSchema" xmlns:xs="http://www.w3.org/2001/XMLSchema" xmlns:p="http://schemas.microsoft.com/office/2006/metadata/properties" xmlns:ns2="bdc53c93-2da2-4e79-893c-fad4c4b0c724" xmlns:ns3="c074dcc3-fefa-4d37-9c0d-67185f7917b6" targetNamespace="http://schemas.microsoft.com/office/2006/metadata/properties" ma:root="true" ma:fieldsID="56bb0c6349f532888c01c0119a82d6ef" ns2:_="" ns3:_="">
    <xsd:import namespace="bdc53c93-2da2-4e79-893c-fad4c4b0c724"/>
    <xsd:import namespace="c074dcc3-fefa-4d37-9c0d-67185f791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53c93-2da2-4e79-893c-fad4c4b0c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4dcc3-fefa-4d37-9c0d-67185f7917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ECC01-EDCB-4C6C-97B3-5A6C900A6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53c93-2da2-4e79-893c-fad4c4b0c724"/>
    <ds:schemaRef ds:uri="c074dcc3-fefa-4d37-9c0d-67185f791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6295A-F278-413A-BF00-C06EA63BC354}">
  <ds:schemaRefs>
    <ds:schemaRef ds:uri="http://schemas.microsoft.com/office/2006/documentManagement/types"/>
    <ds:schemaRef ds:uri="bdc53c93-2da2-4e79-893c-fad4c4b0c724"/>
    <ds:schemaRef ds:uri="http://schemas.microsoft.com/office/infopath/2007/PartnerControls"/>
    <ds:schemaRef ds:uri="http://purl.org/dc/elements/1.1/"/>
    <ds:schemaRef ds:uri="http://schemas.microsoft.com/office/2006/metadata/properties"/>
    <ds:schemaRef ds:uri="c074dcc3-fefa-4d37-9c0d-67185f7917b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ABB26E-85F3-4EED-ADB7-24F1DC3E02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11833</TotalTime>
  <Words>941</Words>
  <Application>Microsoft Office PowerPoint</Application>
  <PresentationFormat>Widescreen</PresentationFormat>
  <Paragraphs>170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Outlook Email/Calendaring Migration</vt:lpstr>
      <vt:lpstr>What May Not Migrate</vt:lpstr>
      <vt:lpstr>Prepare for Migration:  MyMail (current) Email</vt:lpstr>
      <vt:lpstr>Email Signatures</vt:lpstr>
      <vt:lpstr>Email Filters/Rules</vt:lpstr>
      <vt:lpstr>Prepare for Migration:  MyMail (current) Calendars</vt:lpstr>
      <vt:lpstr>Print Calendar</vt:lpstr>
      <vt:lpstr>Your Calendars</vt:lpstr>
      <vt:lpstr>Your Shared Calendars</vt:lpstr>
      <vt:lpstr>Delegator/Delagate</vt:lpstr>
      <vt:lpstr>Meetings (Outlook)</vt:lpstr>
      <vt:lpstr>Categories/Tags (1 of 2)</vt:lpstr>
      <vt:lpstr>Categories/Tags (2 of 2)</vt:lpstr>
      <vt:lpstr>Outlook on the Desktop</vt:lpstr>
      <vt:lpstr>Desktop – Remove Profile (1 of 2)</vt:lpstr>
      <vt:lpstr>Desktop –Remove Profile (2 of 2)</vt:lpstr>
      <vt:lpstr>Desktop – Launching Outlook (1 of 7)</vt:lpstr>
      <vt:lpstr>Desktop – Launching Outlook (2 of 7)</vt:lpstr>
      <vt:lpstr>Desktop – Launching Outlook (3 of 7)</vt:lpstr>
      <vt:lpstr>Desktop – Launching Outlook (4 of 7)</vt:lpstr>
      <vt:lpstr>Desktop – Launching Outlook (5 of 7)</vt:lpstr>
      <vt:lpstr>Desktop – Launching Outlook (6 of 7)</vt:lpstr>
      <vt:lpstr>Desktop – Launching Outlook (7 of 7)</vt:lpstr>
      <vt:lpstr>Outlook on the Web</vt:lpstr>
      <vt:lpstr>Use Outlook (Web): Login</vt:lpstr>
      <vt:lpstr>Use Outlook (Web): Login</vt:lpstr>
      <vt:lpstr>Use Outlook (Web): Login</vt:lpstr>
      <vt:lpstr>Use Outlook (Web): Select</vt:lpstr>
      <vt:lpstr>Use Outlook (Web): Configure</vt:lpstr>
      <vt:lpstr>Outlook (Web): Email</vt:lpstr>
      <vt:lpstr>Outlook Calendaring</vt:lpstr>
      <vt:lpstr>Outlook (Web): Calendar (1 of 3)</vt:lpstr>
      <vt:lpstr>Outlook (Web): Calendar (2 of 3)</vt:lpstr>
      <vt:lpstr>Outlook (Web): Calendar (3 of 3)</vt:lpstr>
    </vt:vector>
  </TitlesOfParts>
  <Company>Penn State Erie, The Behrend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Begins… Office 365 Migration</dc:title>
  <dc:creator>Carolyn Dudas</dc:creator>
  <cp:lastModifiedBy>Trevor Heckman</cp:lastModifiedBy>
  <cp:revision>234</cp:revision>
  <cp:lastPrinted>2018-05-10T15:17:51Z</cp:lastPrinted>
  <dcterms:created xsi:type="dcterms:W3CDTF">2018-04-18T18:10:03Z</dcterms:created>
  <dcterms:modified xsi:type="dcterms:W3CDTF">2018-10-26T14:50:24Z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0x010100BB0621BA34EA814D95C91C0AD28AAADA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